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 id="2147483784" r:id="rId2"/>
    <p:sldMasterId id="2147483786" r:id="rId3"/>
  </p:sldMasterIdLst>
  <p:notesMasterIdLst>
    <p:notesMasterId r:id="rId36"/>
  </p:notesMasterIdLst>
  <p:handoutMasterIdLst>
    <p:handoutMasterId r:id="rId37"/>
  </p:handoutMasterIdLst>
  <p:sldIdLst>
    <p:sldId id="347" r:id="rId4"/>
    <p:sldId id="317" r:id="rId5"/>
    <p:sldId id="259" r:id="rId6"/>
    <p:sldId id="260" r:id="rId7"/>
    <p:sldId id="266" r:id="rId8"/>
    <p:sldId id="346" r:id="rId9"/>
    <p:sldId id="269" r:id="rId10"/>
    <p:sldId id="282" r:id="rId11"/>
    <p:sldId id="289" r:id="rId12"/>
    <p:sldId id="283" r:id="rId13"/>
    <p:sldId id="267" r:id="rId14"/>
    <p:sldId id="277" r:id="rId15"/>
    <p:sldId id="323" r:id="rId16"/>
    <p:sldId id="326" r:id="rId17"/>
    <p:sldId id="343" r:id="rId18"/>
    <p:sldId id="304" r:id="rId19"/>
    <p:sldId id="305" r:id="rId20"/>
    <p:sldId id="344" r:id="rId21"/>
    <p:sldId id="280" r:id="rId22"/>
    <p:sldId id="291" r:id="rId23"/>
    <p:sldId id="345" r:id="rId24"/>
    <p:sldId id="274" r:id="rId25"/>
    <p:sldId id="285" r:id="rId26"/>
    <p:sldId id="336" r:id="rId27"/>
    <p:sldId id="337" r:id="rId28"/>
    <p:sldId id="338" r:id="rId29"/>
    <p:sldId id="339" r:id="rId30"/>
    <p:sldId id="340" r:id="rId31"/>
    <p:sldId id="341" r:id="rId32"/>
    <p:sldId id="342" r:id="rId33"/>
    <p:sldId id="334" r:id="rId34"/>
    <p:sldId id="287" r:id="rId3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14" d="100"/>
          <a:sy n="114" d="100"/>
        </p:scale>
        <p:origin x="1446" y="102"/>
      </p:cViewPr>
      <p:guideLst/>
    </p:cSldViewPr>
  </p:slideViewPr>
  <p:notesTextViewPr>
    <p:cViewPr>
      <p:scale>
        <a:sx n="1" d="1"/>
        <a:sy n="1" d="1"/>
      </p:scale>
      <p:origin x="0" y="0"/>
    </p:cViewPr>
  </p:notesTextViewPr>
  <p:notesViewPr>
    <p:cSldViewPr snapToGrid="0">
      <p:cViewPr varScale="1">
        <p:scale>
          <a:sx n="52" d="100"/>
          <a:sy n="52" d="100"/>
        </p:scale>
        <p:origin x="262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diagrams/_rels/data1.xml.rels><?xml version="1.0" encoding="UTF-8" standalone="yes"?>
<Relationships xmlns="http://schemas.openxmlformats.org/package/2006/relationships"><Relationship Id="rId1" Type="http://schemas.openxmlformats.org/officeDocument/2006/relationships/hyperlink" Target="https://www.oercommons.org/hubs/masscc"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www.oercommons.org/hubs/masscc"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4A5B73-11C7-4DAD-83EB-618461F66DB5}"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n-US"/>
        </a:p>
      </dgm:t>
    </dgm:pt>
    <dgm:pt modelId="{FEFA8C4C-B0EF-47A7-83F1-41DAED8D1D19}">
      <dgm:prSet phldrT="[Text]" custT="1"/>
      <dgm:spPr/>
      <dgm:t>
        <a:bodyPr/>
        <a:lstStyle/>
        <a:p>
          <a:endParaRPr lang="en-US" sz="1600" b="1" i="0" dirty="0">
            <a:solidFill>
              <a:schemeClr val="tx1"/>
            </a:solidFill>
          </a:endParaRPr>
        </a:p>
        <a:p>
          <a:r>
            <a:rPr lang="en-US" sz="1250" b="1" i="0" dirty="0">
              <a:solidFill>
                <a:schemeClr val="tx1"/>
              </a:solidFill>
              <a:latin typeface="Arial" panose="020B0604020202020204" pitchFamily="34" charset="0"/>
              <a:cs typeface="Arial" panose="020B0604020202020204" pitchFamily="34" charset="0"/>
            </a:rPr>
            <a:t>2011</a:t>
          </a:r>
        </a:p>
        <a:p>
          <a:r>
            <a:rPr lang="en-US" sz="1250" i="0" dirty="0">
              <a:solidFill>
                <a:schemeClr val="tx1"/>
              </a:solidFill>
              <a:latin typeface="Arial" panose="020B0604020202020204" pitchFamily="34" charset="0"/>
              <a:cs typeface="Arial" panose="020B0604020202020204" pitchFamily="34" charset="0"/>
            </a:rPr>
            <a:t>Open Education Initiative at UMass Amherst established</a:t>
          </a:r>
        </a:p>
      </dgm:t>
    </dgm:pt>
    <dgm:pt modelId="{F3BC7329-6CA0-4EA4-9FE1-31275BC9D7CA}" type="parTrans" cxnId="{E5B7E417-E713-468B-A40A-1F75743422DA}">
      <dgm:prSet/>
      <dgm:spPr/>
      <dgm:t>
        <a:bodyPr/>
        <a:lstStyle/>
        <a:p>
          <a:endParaRPr lang="en-US" sz="1600"/>
        </a:p>
      </dgm:t>
    </dgm:pt>
    <dgm:pt modelId="{B64B65AA-BC29-4D4B-9372-85D9897B7971}" type="sibTrans" cxnId="{E5B7E417-E713-468B-A40A-1F75743422DA}">
      <dgm:prSet/>
      <dgm:spPr/>
      <dgm:t>
        <a:bodyPr/>
        <a:lstStyle/>
        <a:p>
          <a:endParaRPr lang="en-US" sz="1600"/>
        </a:p>
      </dgm:t>
    </dgm:pt>
    <dgm:pt modelId="{24FBD11B-2986-4A36-9C30-81F7DBCCFB74}">
      <dgm:prSet phldrT="[Text]" custT="1"/>
      <dgm:spPr/>
      <dgm:t>
        <a:bodyPr/>
        <a:lstStyle/>
        <a:p>
          <a:r>
            <a:rPr lang="en-US" sz="1250" b="1" i="0" dirty="0">
              <a:solidFill>
                <a:schemeClr val="tx1"/>
              </a:solidFill>
              <a:latin typeface="Arial" panose="020B0604020202020204" pitchFamily="34" charset="0"/>
              <a:cs typeface="Arial" panose="020B0604020202020204" pitchFamily="34" charset="0"/>
            </a:rPr>
            <a:t>2016</a:t>
          </a:r>
        </a:p>
        <a:p>
          <a:r>
            <a:rPr lang="en-US" sz="1250" i="0" dirty="0">
              <a:solidFill>
                <a:schemeClr val="tx1"/>
              </a:solidFill>
              <a:latin typeface="Arial" panose="020B0604020202020204" pitchFamily="34" charset="0"/>
              <a:cs typeface="Arial" panose="020B0604020202020204" pitchFamily="34" charset="0"/>
            </a:rPr>
            <a:t>MA Go Open Project (TAACCCT) </a:t>
          </a:r>
        </a:p>
      </dgm:t>
    </dgm:pt>
    <dgm:pt modelId="{CCD480A3-A86A-40EA-BDEE-7142B2DB8F78}" type="parTrans" cxnId="{6306E654-0251-41C9-A287-812779720D62}">
      <dgm:prSet/>
      <dgm:spPr/>
      <dgm:t>
        <a:bodyPr/>
        <a:lstStyle/>
        <a:p>
          <a:endParaRPr lang="en-US" sz="1600"/>
        </a:p>
      </dgm:t>
    </dgm:pt>
    <dgm:pt modelId="{4E28DB53-BC26-4B2D-A39C-FB8B4BB21FBA}" type="sibTrans" cxnId="{6306E654-0251-41C9-A287-812779720D62}">
      <dgm:prSet/>
      <dgm:spPr/>
      <dgm:t>
        <a:bodyPr/>
        <a:lstStyle/>
        <a:p>
          <a:endParaRPr lang="en-US" sz="1600"/>
        </a:p>
      </dgm:t>
    </dgm:pt>
    <dgm:pt modelId="{91201A43-5AF2-476E-A36D-A58779008984}">
      <dgm:prSet phldrT="[Text]" custT="1"/>
      <dgm:spPr/>
      <dgm:t>
        <a:bodyPr/>
        <a:lstStyle/>
        <a:p>
          <a:endParaRPr lang="en-US" sz="1600" b="1" i="0" dirty="0"/>
        </a:p>
        <a:p>
          <a:r>
            <a:rPr lang="en-US" sz="1250" b="1" i="0" dirty="0">
              <a:latin typeface="Arial" panose="020B0604020202020204" pitchFamily="34" charset="0"/>
              <a:cs typeface="Arial" panose="020B0604020202020204" pitchFamily="34" charset="0"/>
            </a:rPr>
            <a:t>Spring 2018</a:t>
          </a:r>
          <a:endParaRPr lang="en-US" sz="1250" i="0" dirty="0">
            <a:latin typeface="Arial" panose="020B0604020202020204" pitchFamily="34" charset="0"/>
            <a:cs typeface="Arial" panose="020B0604020202020204" pitchFamily="34" charset="0"/>
          </a:endParaRPr>
        </a:p>
        <a:p>
          <a:r>
            <a:rPr lang="en-US" sz="1250" i="0" dirty="0">
              <a:latin typeface="Arial" panose="020B0604020202020204" pitchFamily="34" charset="0"/>
              <a:cs typeface="Arial" panose="020B0604020202020204" pitchFamily="34" charset="0"/>
            </a:rPr>
            <a:t>SAC Resolution in Support of OER</a:t>
          </a:r>
        </a:p>
        <a:p>
          <a:r>
            <a:rPr lang="en-US" sz="1250" i="0" dirty="0">
              <a:latin typeface="Arial" panose="020B0604020202020204" pitchFamily="34" charset="0"/>
              <a:cs typeface="Arial" panose="020B0604020202020204" pitchFamily="34" charset="0"/>
            </a:rPr>
            <a:t>Creation of MA CC OER Hub: </a:t>
          </a:r>
          <a:r>
            <a:rPr lang="en-US" sz="1250" i="0" dirty="0">
              <a:latin typeface="Arial" panose="020B0604020202020204" pitchFamily="34" charset="0"/>
              <a:cs typeface="Arial" panose="020B0604020202020204" pitchFamily="34" charset="0"/>
              <a:hlinkClick xmlns:r="http://schemas.openxmlformats.org/officeDocument/2006/relationships" r:id="rId1"/>
            </a:rPr>
            <a:t>https://www.oercommons.org/hubs/masscc</a:t>
          </a:r>
          <a:r>
            <a:rPr lang="en-US" sz="1250" i="0" dirty="0">
              <a:latin typeface="Arial" panose="020B0604020202020204" pitchFamily="34" charset="0"/>
              <a:cs typeface="Arial" panose="020B0604020202020204" pitchFamily="34" charset="0"/>
            </a:rPr>
            <a:t> </a:t>
          </a:r>
        </a:p>
      </dgm:t>
    </dgm:pt>
    <dgm:pt modelId="{4AF98BD4-CB74-41AB-A0BC-8228D8EF73E2}" type="parTrans" cxnId="{A8D8C7FE-B986-475D-91A4-E761F28F4774}">
      <dgm:prSet/>
      <dgm:spPr/>
      <dgm:t>
        <a:bodyPr/>
        <a:lstStyle/>
        <a:p>
          <a:endParaRPr lang="en-US" sz="1600"/>
        </a:p>
      </dgm:t>
    </dgm:pt>
    <dgm:pt modelId="{600BB079-70E3-46B0-84FA-9B534F1BAA1D}" type="sibTrans" cxnId="{A8D8C7FE-B986-475D-91A4-E761F28F4774}">
      <dgm:prSet/>
      <dgm:spPr/>
      <dgm:t>
        <a:bodyPr/>
        <a:lstStyle/>
        <a:p>
          <a:endParaRPr lang="en-US" sz="1600"/>
        </a:p>
      </dgm:t>
    </dgm:pt>
    <dgm:pt modelId="{AD89EAA1-528C-4984-8A45-3293BFBAC24F}">
      <dgm:prSet custT="1"/>
      <dgm:spPr/>
      <dgm:t>
        <a:bodyPr/>
        <a:lstStyle/>
        <a:p>
          <a:pPr>
            <a:spcAft>
              <a:spcPts val="500"/>
            </a:spcAft>
          </a:pPr>
          <a:endParaRPr lang="en-US" sz="1600" b="1" i="0" dirty="0"/>
        </a:p>
        <a:p>
          <a:pPr>
            <a:spcAft>
              <a:spcPts val="500"/>
            </a:spcAft>
          </a:pPr>
          <a:r>
            <a:rPr lang="en-US" sz="1250" b="1" i="0" dirty="0">
              <a:latin typeface="Arial" panose="020B0604020202020204" pitchFamily="34" charset="0"/>
              <a:cs typeface="Arial" panose="020B0604020202020204" pitchFamily="34" charset="0"/>
            </a:rPr>
            <a:t>AY 2018-2019 </a:t>
          </a:r>
        </a:p>
        <a:p>
          <a:pPr>
            <a:spcAft>
              <a:spcPts val="500"/>
            </a:spcAft>
          </a:pPr>
          <a:r>
            <a:rPr lang="en-US" sz="1250" i="0" dirty="0">
              <a:latin typeface="Arial" panose="020B0604020202020204" pitchFamily="34" charset="0"/>
              <a:cs typeface="Arial" panose="020B0604020202020204" pitchFamily="34" charset="0"/>
            </a:rPr>
            <a:t>Statewide OER Consortium Project funded by PIF: Baseline Survey and Statewide Faculty Professional Development </a:t>
          </a:r>
        </a:p>
        <a:p>
          <a:pPr>
            <a:spcAft>
              <a:spcPts val="500"/>
            </a:spcAft>
          </a:pPr>
          <a:endParaRPr lang="en-US" sz="1250" i="0" dirty="0">
            <a:latin typeface="Arial" panose="020B0604020202020204" pitchFamily="34" charset="0"/>
            <a:cs typeface="Arial" panose="020B0604020202020204" pitchFamily="34" charset="0"/>
          </a:endParaRPr>
        </a:p>
        <a:p>
          <a:pPr>
            <a:spcAft>
              <a:spcPts val="500"/>
            </a:spcAft>
          </a:pPr>
          <a:r>
            <a:rPr lang="en-US" sz="1250" i="0" dirty="0">
              <a:latin typeface="Arial" panose="020B0604020202020204" pitchFamily="34" charset="0"/>
              <a:cs typeface="Arial" panose="020B0604020202020204" pitchFamily="34" charset="0"/>
            </a:rPr>
            <a:t>Established OER Working Group </a:t>
          </a:r>
          <a:br>
            <a:rPr lang="en-US" sz="1200" i="0" dirty="0">
              <a:latin typeface="Arial" panose="020B0604020202020204" pitchFamily="34" charset="0"/>
              <a:cs typeface="Arial" panose="020B0604020202020204" pitchFamily="34" charset="0"/>
            </a:rPr>
          </a:br>
          <a:endParaRPr lang="en-US" sz="1200" i="0" dirty="0">
            <a:solidFill>
              <a:schemeClr val="tx1"/>
            </a:solidFill>
            <a:latin typeface="Arial" panose="020B0604020202020204" pitchFamily="34" charset="0"/>
            <a:cs typeface="Arial" panose="020B0604020202020204" pitchFamily="34" charset="0"/>
          </a:endParaRPr>
        </a:p>
      </dgm:t>
    </dgm:pt>
    <dgm:pt modelId="{052845CD-FC1F-4454-8580-AC61D5CB52F1}" type="parTrans" cxnId="{917FC488-627A-49EF-8CEB-DA30AE220CC4}">
      <dgm:prSet/>
      <dgm:spPr/>
      <dgm:t>
        <a:bodyPr/>
        <a:lstStyle/>
        <a:p>
          <a:endParaRPr lang="en-US" sz="1600"/>
        </a:p>
      </dgm:t>
    </dgm:pt>
    <dgm:pt modelId="{02FED0F5-397C-41E4-93FA-821CD33CB82E}" type="sibTrans" cxnId="{917FC488-627A-49EF-8CEB-DA30AE220CC4}">
      <dgm:prSet/>
      <dgm:spPr/>
      <dgm:t>
        <a:bodyPr/>
        <a:lstStyle/>
        <a:p>
          <a:endParaRPr lang="en-US" sz="1600"/>
        </a:p>
      </dgm:t>
    </dgm:pt>
    <dgm:pt modelId="{F2410CCA-7223-4F87-BD20-19729ADDFE5B}" type="pres">
      <dgm:prSet presAssocID="{1C4A5B73-11C7-4DAD-83EB-618461F66DB5}" presName="arrowDiagram" presStyleCnt="0">
        <dgm:presLayoutVars>
          <dgm:chMax val="5"/>
          <dgm:dir/>
          <dgm:resizeHandles val="exact"/>
        </dgm:presLayoutVars>
      </dgm:prSet>
      <dgm:spPr/>
    </dgm:pt>
    <dgm:pt modelId="{FE1CAC69-D684-4241-850A-81C7D1F787A1}" type="pres">
      <dgm:prSet presAssocID="{1C4A5B73-11C7-4DAD-83EB-618461F66DB5}" presName="arrow" presStyleLbl="bgShp" presStyleIdx="0" presStyleCnt="1" custScaleX="115091" custLinFactNeighborX="0" custLinFactNeighborY="-781"/>
      <dgm:spPr>
        <a:solidFill>
          <a:schemeClr val="accent5">
            <a:lumMod val="60000"/>
            <a:lumOff val="40000"/>
          </a:schemeClr>
        </a:solidFill>
      </dgm:spPr>
    </dgm:pt>
    <dgm:pt modelId="{A7076901-79A7-42BC-A2AB-783A5456DDE9}" type="pres">
      <dgm:prSet presAssocID="{1C4A5B73-11C7-4DAD-83EB-618461F66DB5}" presName="arrowDiagram4" presStyleCnt="0"/>
      <dgm:spPr/>
    </dgm:pt>
    <dgm:pt modelId="{7A2EB70D-BD4F-4A09-901E-11B39D15FF21}" type="pres">
      <dgm:prSet presAssocID="{FEFA8C4C-B0EF-47A7-83F1-41DAED8D1D19}" presName="bullet4a" presStyleLbl="node1" presStyleIdx="0" presStyleCnt="4" custLinFactX="-200000" custLinFactY="73470" custLinFactNeighborX="-239212" custLinFactNeighborY="100000"/>
      <dgm:spPr>
        <a:solidFill>
          <a:schemeClr val="accent6"/>
        </a:solidFill>
        <a:ln cmpd="sng">
          <a:noFill/>
        </a:ln>
      </dgm:spPr>
    </dgm:pt>
    <dgm:pt modelId="{3E2D8C65-330B-42DA-AFD3-EB9AE3C8C967}" type="pres">
      <dgm:prSet presAssocID="{FEFA8C4C-B0EF-47A7-83F1-41DAED8D1D19}" presName="textBox4a" presStyleLbl="revTx" presStyleIdx="0" presStyleCnt="4" custLinFactNeighborX="-50140" custLinFactNeighborY="11984">
        <dgm:presLayoutVars>
          <dgm:bulletEnabled val="1"/>
        </dgm:presLayoutVars>
      </dgm:prSet>
      <dgm:spPr/>
    </dgm:pt>
    <dgm:pt modelId="{690A6952-2A55-4A43-9ECE-4E62C691D890}" type="pres">
      <dgm:prSet presAssocID="{24FBD11B-2986-4A36-9C30-81F7DBCCFB74}" presName="bullet4b" presStyleLbl="node1" presStyleIdx="1" presStyleCnt="4" custLinFactX="-166589" custLinFactY="78268" custLinFactNeighborX="-200000" custLinFactNeighborY="100000"/>
      <dgm:spPr>
        <a:solidFill>
          <a:schemeClr val="accent6"/>
        </a:solidFill>
        <a:ln cmpd="sng">
          <a:noFill/>
        </a:ln>
      </dgm:spPr>
    </dgm:pt>
    <dgm:pt modelId="{5C5B9876-09F3-44F8-BC9B-FE4BBB63EC99}" type="pres">
      <dgm:prSet presAssocID="{24FBD11B-2986-4A36-9C30-81F7DBCCFB74}" presName="textBox4b" presStyleLbl="revTx" presStyleIdx="1" presStyleCnt="4" custScaleX="81906" custScaleY="44591" custLinFactNeighborX="-68573" custLinFactNeighborY="-6025">
        <dgm:presLayoutVars>
          <dgm:bulletEnabled val="1"/>
        </dgm:presLayoutVars>
      </dgm:prSet>
      <dgm:spPr/>
    </dgm:pt>
    <dgm:pt modelId="{3DFBE649-75C6-4130-A7B2-6850EFB7E9E0}" type="pres">
      <dgm:prSet presAssocID="{91201A43-5AF2-476E-A36D-A58779008984}" presName="bullet4c" presStyleLbl="node1" presStyleIdx="2" presStyleCnt="4" custLinFactX="-144364" custLinFactY="26938" custLinFactNeighborX="-200000" custLinFactNeighborY="100000"/>
      <dgm:spPr>
        <a:solidFill>
          <a:schemeClr val="accent6"/>
        </a:solidFill>
        <a:ln cmpd="sng">
          <a:noFill/>
        </a:ln>
      </dgm:spPr>
    </dgm:pt>
    <dgm:pt modelId="{5AD67F84-379F-4252-B592-6AC6A9E3A7CF}" type="pres">
      <dgm:prSet presAssocID="{91201A43-5AF2-476E-A36D-A58779008984}" presName="textBox4c" presStyleLbl="revTx" presStyleIdx="2" presStyleCnt="4" custScaleX="98905" custScaleY="95823" custLinFactNeighborX="-75198" custLinFactNeighborY="3666">
        <dgm:presLayoutVars>
          <dgm:bulletEnabled val="1"/>
        </dgm:presLayoutVars>
      </dgm:prSet>
      <dgm:spPr/>
    </dgm:pt>
    <dgm:pt modelId="{94F515C5-A684-4A6F-8178-45632DFF53FD}" type="pres">
      <dgm:prSet presAssocID="{AD89EAA1-528C-4984-8A45-3293BFBAC24F}" presName="bullet4d" presStyleLbl="node1" presStyleIdx="3" presStyleCnt="4" custLinFactX="-100000" custLinFactNeighborX="-170212" custLinFactNeighborY="59781"/>
      <dgm:spPr>
        <a:solidFill>
          <a:schemeClr val="accent6"/>
        </a:solidFill>
        <a:ln cmpd="sng">
          <a:noFill/>
        </a:ln>
      </dgm:spPr>
    </dgm:pt>
    <dgm:pt modelId="{475B8C81-6324-43F7-8E7F-A984A931E555}" type="pres">
      <dgm:prSet presAssocID="{AD89EAA1-528C-4984-8A45-3293BFBAC24F}" presName="textBox4d" presStyleLbl="revTx" presStyleIdx="3" presStyleCnt="4" custScaleX="121053" custLinFactNeighborX="-70218" custLinFactNeighborY="632">
        <dgm:presLayoutVars>
          <dgm:bulletEnabled val="1"/>
        </dgm:presLayoutVars>
      </dgm:prSet>
      <dgm:spPr/>
    </dgm:pt>
  </dgm:ptLst>
  <dgm:cxnLst>
    <dgm:cxn modelId="{0F440517-DB15-44BC-869D-3B7D689F8FCC}" type="presOf" srcId="{AD89EAA1-528C-4984-8A45-3293BFBAC24F}" destId="{475B8C81-6324-43F7-8E7F-A984A931E555}" srcOrd="0" destOrd="0" presId="urn:microsoft.com/office/officeart/2005/8/layout/arrow2"/>
    <dgm:cxn modelId="{E5B7E417-E713-468B-A40A-1F75743422DA}" srcId="{1C4A5B73-11C7-4DAD-83EB-618461F66DB5}" destId="{FEFA8C4C-B0EF-47A7-83F1-41DAED8D1D19}" srcOrd="0" destOrd="0" parTransId="{F3BC7329-6CA0-4EA4-9FE1-31275BC9D7CA}" sibTransId="{B64B65AA-BC29-4D4B-9372-85D9897B7971}"/>
    <dgm:cxn modelId="{EBAEFE60-742E-4175-B645-3887E8E5C3BD}" type="presOf" srcId="{FEFA8C4C-B0EF-47A7-83F1-41DAED8D1D19}" destId="{3E2D8C65-330B-42DA-AFD3-EB9AE3C8C967}" srcOrd="0" destOrd="0" presId="urn:microsoft.com/office/officeart/2005/8/layout/arrow2"/>
    <dgm:cxn modelId="{6306E654-0251-41C9-A287-812779720D62}" srcId="{1C4A5B73-11C7-4DAD-83EB-618461F66DB5}" destId="{24FBD11B-2986-4A36-9C30-81F7DBCCFB74}" srcOrd="1" destOrd="0" parTransId="{CCD480A3-A86A-40EA-BDEE-7142B2DB8F78}" sibTransId="{4E28DB53-BC26-4B2D-A39C-FB8B4BB21FBA}"/>
    <dgm:cxn modelId="{917FC488-627A-49EF-8CEB-DA30AE220CC4}" srcId="{1C4A5B73-11C7-4DAD-83EB-618461F66DB5}" destId="{AD89EAA1-528C-4984-8A45-3293BFBAC24F}" srcOrd="3" destOrd="0" parTransId="{052845CD-FC1F-4454-8580-AC61D5CB52F1}" sibTransId="{02FED0F5-397C-41E4-93FA-821CD33CB82E}"/>
    <dgm:cxn modelId="{74AFE29A-C4FB-49A6-878A-6A35042D608B}" type="presOf" srcId="{24FBD11B-2986-4A36-9C30-81F7DBCCFB74}" destId="{5C5B9876-09F3-44F8-BC9B-FE4BBB63EC99}" srcOrd="0" destOrd="0" presId="urn:microsoft.com/office/officeart/2005/8/layout/arrow2"/>
    <dgm:cxn modelId="{1617CDB3-07D3-4A77-9F1E-C16C2324B28E}" type="presOf" srcId="{91201A43-5AF2-476E-A36D-A58779008984}" destId="{5AD67F84-379F-4252-B592-6AC6A9E3A7CF}" srcOrd="0" destOrd="0" presId="urn:microsoft.com/office/officeart/2005/8/layout/arrow2"/>
    <dgm:cxn modelId="{E6E836D1-0118-4937-9AA6-ED84C339A9F8}" type="presOf" srcId="{1C4A5B73-11C7-4DAD-83EB-618461F66DB5}" destId="{F2410CCA-7223-4F87-BD20-19729ADDFE5B}" srcOrd="0" destOrd="0" presId="urn:microsoft.com/office/officeart/2005/8/layout/arrow2"/>
    <dgm:cxn modelId="{A8D8C7FE-B986-475D-91A4-E761F28F4774}" srcId="{1C4A5B73-11C7-4DAD-83EB-618461F66DB5}" destId="{91201A43-5AF2-476E-A36D-A58779008984}" srcOrd="2" destOrd="0" parTransId="{4AF98BD4-CB74-41AB-A0BC-8228D8EF73E2}" sibTransId="{600BB079-70E3-46B0-84FA-9B534F1BAA1D}"/>
    <dgm:cxn modelId="{096F5BA3-38F0-45D4-8A26-4AEB0236E30D}" type="presParOf" srcId="{F2410CCA-7223-4F87-BD20-19729ADDFE5B}" destId="{FE1CAC69-D684-4241-850A-81C7D1F787A1}" srcOrd="0" destOrd="0" presId="urn:microsoft.com/office/officeart/2005/8/layout/arrow2"/>
    <dgm:cxn modelId="{28FDC002-AD02-4FC0-A057-0767CC93F644}" type="presParOf" srcId="{F2410CCA-7223-4F87-BD20-19729ADDFE5B}" destId="{A7076901-79A7-42BC-A2AB-783A5456DDE9}" srcOrd="1" destOrd="0" presId="urn:microsoft.com/office/officeart/2005/8/layout/arrow2"/>
    <dgm:cxn modelId="{D8FA7F09-CF21-4E34-A4EF-D7999C6FD436}" type="presParOf" srcId="{A7076901-79A7-42BC-A2AB-783A5456DDE9}" destId="{7A2EB70D-BD4F-4A09-901E-11B39D15FF21}" srcOrd="0" destOrd="0" presId="urn:microsoft.com/office/officeart/2005/8/layout/arrow2"/>
    <dgm:cxn modelId="{E21D1AE9-5A08-4606-AAD3-120770D64BBD}" type="presParOf" srcId="{A7076901-79A7-42BC-A2AB-783A5456DDE9}" destId="{3E2D8C65-330B-42DA-AFD3-EB9AE3C8C967}" srcOrd="1" destOrd="0" presId="urn:microsoft.com/office/officeart/2005/8/layout/arrow2"/>
    <dgm:cxn modelId="{2E3E7374-9AF9-4CA5-BEBF-7C073ADEDCDC}" type="presParOf" srcId="{A7076901-79A7-42BC-A2AB-783A5456DDE9}" destId="{690A6952-2A55-4A43-9ECE-4E62C691D890}" srcOrd="2" destOrd="0" presId="urn:microsoft.com/office/officeart/2005/8/layout/arrow2"/>
    <dgm:cxn modelId="{9B43BA96-48C3-4429-9CDB-42535D7AA2C6}" type="presParOf" srcId="{A7076901-79A7-42BC-A2AB-783A5456DDE9}" destId="{5C5B9876-09F3-44F8-BC9B-FE4BBB63EC99}" srcOrd="3" destOrd="0" presId="urn:microsoft.com/office/officeart/2005/8/layout/arrow2"/>
    <dgm:cxn modelId="{8D6595CE-CEFC-4EC5-8B9B-069A96480105}" type="presParOf" srcId="{A7076901-79A7-42BC-A2AB-783A5456DDE9}" destId="{3DFBE649-75C6-4130-A7B2-6850EFB7E9E0}" srcOrd="4" destOrd="0" presId="urn:microsoft.com/office/officeart/2005/8/layout/arrow2"/>
    <dgm:cxn modelId="{892F87A5-0C88-47E6-8767-E8D12F948083}" type="presParOf" srcId="{A7076901-79A7-42BC-A2AB-783A5456DDE9}" destId="{5AD67F84-379F-4252-B592-6AC6A9E3A7CF}" srcOrd="5" destOrd="0" presId="urn:microsoft.com/office/officeart/2005/8/layout/arrow2"/>
    <dgm:cxn modelId="{6AFE77B0-61A8-4A6F-96E8-84A03300D70F}" type="presParOf" srcId="{A7076901-79A7-42BC-A2AB-783A5456DDE9}" destId="{94F515C5-A684-4A6F-8178-45632DFF53FD}" srcOrd="6" destOrd="0" presId="urn:microsoft.com/office/officeart/2005/8/layout/arrow2"/>
    <dgm:cxn modelId="{5FE300CC-189E-4BBA-8F13-1BCB2802595E}" type="presParOf" srcId="{A7076901-79A7-42BC-A2AB-783A5456DDE9}" destId="{475B8C81-6324-43F7-8E7F-A984A931E555}"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1CAC69-D684-4241-850A-81C7D1F787A1}">
      <dsp:nvSpPr>
        <dsp:cNvPr id="0" name=""/>
        <dsp:cNvSpPr/>
      </dsp:nvSpPr>
      <dsp:spPr>
        <a:xfrm>
          <a:off x="-164927" y="0"/>
          <a:ext cx="8559455" cy="4648200"/>
        </a:xfrm>
        <a:prstGeom prst="swooshArrow">
          <a:avLst>
            <a:gd name="adj1" fmla="val 25000"/>
            <a:gd name="adj2" fmla="val 25000"/>
          </a:avLst>
        </a:prstGeom>
        <a:solidFill>
          <a:schemeClr val="accent5">
            <a:lumMod val="60000"/>
            <a:lumOff val="40000"/>
          </a:schemeClr>
        </a:solidFill>
        <a:ln>
          <a:noFill/>
        </a:ln>
        <a:effectLst/>
      </dsp:spPr>
      <dsp:style>
        <a:lnRef idx="0">
          <a:scrgbClr r="0" g="0" b="0"/>
        </a:lnRef>
        <a:fillRef idx="1">
          <a:scrgbClr r="0" g="0" b="0"/>
        </a:fillRef>
        <a:effectRef idx="0">
          <a:scrgbClr r="0" g="0" b="0"/>
        </a:effectRef>
        <a:fontRef idx="minor"/>
      </dsp:style>
    </dsp:sp>
    <dsp:sp modelId="{7A2EB70D-BD4F-4A09-901E-11B39D15FF21}">
      <dsp:nvSpPr>
        <dsp:cNvPr id="0" name=""/>
        <dsp:cNvSpPr/>
      </dsp:nvSpPr>
      <dsp:spPr>
        <a:xfrm>
          <a:off x="377507" y="3753128"/>
          <a:ext cx="171053" cy="171053"/>
        </a:xfrm>
        <a:prstGeom prst="ellipse">
          <a:avLst/>
        </a:prstGeom>
        <a:solidFill>
          <a:schemeClr val="accent6"/>
        </a:solidFill>
        <a:ln w="222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E2D8C65-330B-42DA-AFD3-EB9AE3C8C967}">
      <dsp:nvSpPr>
        <dsp:cNvPr id="0" name=""/>
        <dsp:cNvSpPr/>
      </dsp:nvSpPr>
      <dsp:spPr>
        <a:xfrm>
          <a:off x="576668" y="3541928"/>
          <a:ext cx="1271747" cy="11062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638" tIns="0" rIns="0" bIns="0" numCol="1" spcCol="1270" anchor="t" anchorCtr="0">
          <a:noAutofit/>
        </a:bodyPr>
        <a:lstStyle/>
        <a:p>
          <a:pPr marL="0" lvl="0" indent="0" algn="l" defTabSz="711200">
            <a:lnSpc>
              <a:spcPct val="90000"/>
            </a:lnSpc>
            <a:spcBef>
              <a:spcPct val="0"/>
            </a:spcBef>
            <a:spcAft>
              <a:spcPct val="35000"/>
            </a:spcAft>
            <a:buNone/>
          </a:pPr>
          <a:endParaRPr lang="en-US" sz="1600" b="1" i="0" kern="1200" dirty="0">
            <a:solidFill>
              <a:schemeClr val="tx1"/>
            </a:solidFill>
          </a:endParaRPr>
        </a:p>
        <a:p>
          <a:pPr marL="0" lvl="0" indent="0" algn="l" defTabSz="711200">
            <a:lnSpc>
              <a:spcPct val="90000"/>
            </a:lnSpc>
            <a:spcBef>
              <a:spcPct val="0"/>
            </a:spcBef>
            <a:spcAft>
              <a:spcPct val="35000"/>
            </a:spcAft>
            <a:buNone/>
          </a:pPr>
          <a:r>
            <a:rPr lang="en-US" sz="1250" b="1" i="0" kern="1200" dirty="0">
              <a:solidFill>
                <a:schemeClr val="tx1"/>
              </a:solidFill>
              <a:latin typeface="Arial" panose="020B0604020202020204" pitchFamily="34" charset="0"/>
              <a:cs typeface="Arial" panose="020B0604020202020204" pitchFamily="34" charset="0"/>
            </a:rPr>
            <a:t>2011</a:t>
          </a:r>
        </a:p>
        <a:p>
          <a:pPr marL="0" lvl="0" indent="0" algn="l" defTabSz="711200">
            <a:lnSpc>
              <a:spcPct val="90000"/>
            </a:lnSpc>
            <a:spcBef>
              <a:spcPct val="0"/>
            </a:spcBef>
            <a:spcAft>
              <a:spcPct val="35000"/>
            </a:spcAft>
            <a:buNone/>
          </a:pPr>
          <a:r>
            <a:rPr lang="en-US" sz="1250" i="0" kern="1200" dirty="0">
              <a:solidFill>
                <a:schemeClr val="tx1"/>
              </a:solidFill>
              <a:latin typeface="Arial" panose="020B0604020202020204" pitchFamily="34" charset="0"/>
              <a:cs typeface="Arial" panose="020B0604020202020204" pitchFamily="34" charset="0"/>
            </a:rPr>
            <a:t>Open Education Initiative at UMass Amherst established</a:t>
          </a:r>
        </a:p>
      </dsp:txBody>
      <dsp:txXfrm>
        <a:off x="576668" y="3541928"/>
        <a:ext cx="1271747" cy="1106271"/>
      </dsp:txXfrm>
    </dsp:sp>
    <dsp:sp modelId="{690A6952-2A55-4A43-9ECE-4E62C691D890}">
      <dsp:nvSpPr>
        <dsp:cNvPr id="0" name=""/>
        <dsp:cNvSpPr/>
      </dsp:nvSpPr>
      <dsp:spPr>
        <a:xfrm>
          <a:off x="1246781" y="2905550"/>
          <a:ext cx="297484" cy="297484"/>
        </a:xfrm>
        <a:prstGeom prst="ellipse">
          <a:avLst/>
        </a:prstGeom>
        <a:solidFill>
          <a:schemeClr val="accent6"/>
        </a:solidFill>
        <a:ln w="222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C5B9876-09F3-44F8-BC9B-FE4BBB63EC99}">
      <dsp:nvSpPr>
        <dsp:cNvPr id="0" name=""/>
        <dsp:cNvSpPr/>
      </dsp:nvSpPr>
      <dsp:spPr>
        <a:xfrm>
          <a:off x="1556396" y="2984494"/>
          <a:ext cx="1279203" cy="947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631" tIns="0" rIns="0" bIns="0" numCol="1" spcCol="1270" anchor="t" anchorCtr="0">
          <a:noAutofit/>
        </a:bodyPr>
        <a:lstStyle/>
        <a:p>
          <a:pPr marL="0" lvl="0" indent="0" algn="l" defTabSz="555625">
            <a:lnSpc>
              <a:spcPct val="90000"/>
            </a:lnSpc>
            <a:spcBef>
              <a:spcPct val="0"/>
            </a:spcBef>
            <a:spcAft>
              <a:spcPct val="35000"/>
            </a:spcAft>
            <a:buNone/>
          </a:pPr>
          <a:r>
            <a:rPr lang="en-US" sz="1250" b="1" i="0" kern="1200" dirty="0">
              <a:solidFill>
                <a:schemeClr val="tx1"/>
              </a:solidFill>
              <a:latin typeface="Arial" panose="020B0604020202020204" pitchFamily="34" charset="0"/>
              <a:cs typeface="Arial" panose="020B0604020202020204" pitchFamily="34" charset="0"/>
            </a:rPr>
            <a:t>2016</a:t>
          </a:r>
        </a:p>
        <a:p>
          <a:pPr marL="0" lvl="0" indent="0" algn="l" defTabSz="555625">
            <a:lnSpc>
              <a:spcPct val="90000"/>
            </a:lnSpc>
            <a:spcBef>
              <a:spcPct val="0"/>
            </a:spcBef>
            <a:spcAft>
              <a:spcPct val="35000"/>
            </a:spcAft>
            <a:buNone/>
          </a:pPr>
          <a:r>
            <a:rPr lang="en-US" sz="1250" i="0" kern="1200" dirty="0">
              <a:solidFill>
                <a:schemeClr val="tx1"/>
              </a:solidFill>
              <a:latin typeface="Arial" panose="020B0604020202020204" pitchFamily="34" charset="0"/>
              <a:cs typeface="Arial" panose="020B0604020202020204" pitchFamily="34" charset="0"/>
            </a:rPr>
            <a:t>MA Go Open Project (TAACCCT) </a:t>
          </a:r>
        </a:p>
      </dsp:txBody>
      <dsp:txXfrm>
        <a:off x="1556396" y="2984494"/>
        <a:ext cx="1279203" cy="947214"/>
      </dsp:txXfrm>
    </dsp:sp>
    <dsp:sp modelId="{3DFBE649-75C6-4130-A7B2-6850EFB7E9E0}">
      <dsp:nvSpPr>
        <dsp:cNvPr id="0" name=""/>
        <dsp:cNvSpPr/>
      </dsp:nvSpPr>
      <dsp:spPr>
        <a:xfrm>
          <a:off x="2523160" y="2078876"/>
          <a:ext cx="394167" cy="394167"/>
        </a:xfrm>
        <a:prstGeom prst="ellipse">
          <a:avLst/>
        </a:prstGeom>
        <a:solidFill>
          <a:schemeClr val="accent6"/>
        </a:solidFill>
        <a:ln w="222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AD67F84-379F-4252-B592-6AC6A9E3A7CF}">
      <dsp:nvSpPr>
        <dsp:cNvPr id="0" name=""/>
        <dsp:cNvSpPr/>
      </dsp:nvSpPr>
      <dsp:spPr>
        <a:xfrm>
          <a:off x="2911726" y="1895600"/>
          <a:ext cx="1544693" cy="2752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8861" tIns="0" rIns="0" bIns="0" numCol="1" spcCol="1270" anchor="t" anchorCtr="0">
          <a:noAutofit/>
        </a:bodyPr>
        <a:lstStyle/>
        <a:p>
          <a:pPr marL="0" lvl="0" indent="0" algn="l" defTabSz="711200">
            <a:lnSpc>
              <a:spcPct val="90000"/>
            </a:lnSpc>
            <a:spcBef>
              <a:spcPct val="0"/>
            </a:spcBef>
            <a:spcAft>
              <a:spcPct val="35000"/>
            </a:spcAft>
            <a:buNone/>
          </a:pPr>
          <a:endParaRPr lang="en-US" sz="1600" b="1" i="0" kern="1200" dirty="0"/>
        </a:p>
        <a:p>
          <a:pPr marL="0" lvl="0" indent="0" algn="l" defTabSz="711200">
            <a:lnSpc>
              <a:spcPct val="90000"/>
            </a:lnSpc>
            <a:spcBef>
              <a:spcPct val="0"/>
            </a:spcBef>
            <a:spcAft>
              <a:spcPct val="35000"/>
            </a:spcAft>
            <a:buNone/>
          </a:pPr>
          <a:r>
            <a:rPr lang="en-US" sz="1250" b="1" i="0" kern="1200" dirty="0">
              <a:latin typeface="Arial" panose="020B0604020202020204" pitchFamily="34" charset="0"/>
              <a:cs typeface="Arial" panose="020B0604020202020204" pitchFamily="34" charset="0"/>
            </a:rPr>
            <a:t>Spring 2018</a:t>
          </a:r>
          <a:endParaRPr lang="en-US" sz="1250" i="0" kern="1200" dirty="0">
            <a:latin typeface="Arial" panose="020B0604020202020204" pitchFamily="34" charset="0"/>
            <a:cs typeface="Arial" panose="020B0604020202020204" pitchFamily="34" charset="0"/>
          </a:endParaRPr>
        </a:p>
        <a:p>
          <a:pPr marL="0" lvl="0" indent="0" algn="l" defTabSz="711200">
            <a:lnSpc>
              <a:spcPct val="90000"/>
            </a:lnSpc>
            <a:spcBef>
              <a:spcPct val="0"/>
            </a:spcBef>
            <a:spcAft>
              <a:spcPct val="35000"/>
            </a:spcAft>
            <a:buNone/>
          </a:pPr>
          <a:r>
            <a:rPr lang="en-US" sz="1250" i="0" kern="1200" dirty="0">
              <a:latin typeface="Arial" panose="020B0604020202020204" pitchFamily="34" charset="0"/>
              <a:cs typeface="Arial" panose="020B0604020202020204" pitchFamily="34" charset="0"/>
            </a:rPr>
            <a:t>SAC Resolution in Support of OER</a:t>
          </a:r>
        </a:p>
        <a:p>
          <a:pPr marL="0" lvl="0" indent="0" algn="l" defTabSz="711200">
            <a:lnSpc>
              <a:spcPct val="90000"/>
            </a:lnSpc>
            <a:spcBef>
              <a:spcPct val="0"/>
            </a:spcBef>
            <a:spcAft>
              <a:spcPct val="35000"/>
            </a:spcAft>
            <a:buNone/>
          </a:pPr>
          <a:r>
            <a:rPr lang="en-US" sz="1250" i="0" kern="1200" dirty="0">
              <a:latin typeface="Arial" panose="020B0604020202020204" pitchFamily="34" charset="0"/>
              <a:cs typeface="Arial" panose="020B0604020202020204" pitchFamily="34" charset="0"/>
            </a:rPr>
            <a:t>Creation of MA CC OER Hub: </a:t>
          </a:r>
          <a:r>
            <a:rPr lang="en-US" sz="1250" i="0" kern="1200" dirty="0">
              <a:latin typeface="Arial" panose="020B0604020202020204" pitchFamily="34" charset="0"/>
              <a:cs typeface="Arial" panose="020B0604020202020204" pitchFamily="34" charset="0"/>
              <a:hlinkClick xmlns:r="http://schemas.openxmlformats.org/officeDocument/2006/relationships" r:id="rId1"/>
            </a:rPr>
            <a:t>https://www.oercommons.org/hubs/masscc</a:t>
          </a:r>
          <a:r>
            <a:rPr lang="en-US" sz="1250" i="0" kern="1200" dirty="0">
              <a:latin typeface="Arial" panose="020B0604020202020204" pitchFamily="34" charset="0"/>
              <a:cs typeface="Arial" panose="020B0604020202020204" pitchFamily="34" charset="0"/>
            </a:rPr>
            <a:t> </a:t>
          </a:r>
        </a:p>
      </dsp:txBody>
      <dsp:txXfrm>
        <a:off x="2911726" y="1895600"/>
        <a:ext cx="1544693" cy="2752599"/>
      </dsp:txXfrm>
    </dsp:sp>
    <dsp:sp modelId="{94F515C5-A684-4A6F-8178-45632DFF53FD}">
      <dsp:nvSpPr>
        <dsp:cNvPr id="0" name=""/>
        <dsp:cNvSpPr/>
      </dsp:nvSpPr>
      <dsp:spPr>
        <a:xfrm>
          <a:off x="4134504" y="1367087"/>
          <a:ext cx="528035" cy="528035"/>
        </a:xfrm>
        <a:prstGeom prst="ellipse">
          <a:avLst/>
        </a:prstGeom>
        <a:solidFill>
          <a:schemeClr val="accent6"/>
        </a:solidFill>
        <a:ln w="222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75B8C81-6324-43F7-8E7F-A984A931E555}">
      <dsp:nvSpPr>
        <dsp:cNvPr id="0" name=""/>
        <dsp:cNvSpPr/>
      </dsp:nvSpPr>
      <dsp:spPr>
        <a:xfrm>
          <a:off x="4564273" y="1315440"/>
          <a:ext cx="1890599" cy="3332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795" tIns="0" rIns="0" bIns="0" numCol="1" spcCol="1270" anchor="t" anchorCtr="0">
          <a:noAutofit/>
        </a:bodyPr>
        <a:lstStyle/>
        <a:p>
          <a:pPr marL="0" lvl="0" indent="0" algn="l" defTabSz="711200">
            <a:lnSpc>
              <a:spcPct val="90000"/>
            </a:lnSpc>
            <a:spcBef>
              <a:spcPct val="0"/>
            </a:spcBef>
            <a:spcAft>
              <a:spcPts val="500"/>
            </a:spcAft>
            <a:buNone/>
          </a:pPr>
          <a:endParaRPr lang="en-US" sz="1600" b="1" i="0" kern="1200" dirty="0"/>
        </a:p>
        <a:p>
          <a:pPr marL="0" lvl="0" indent="0" algn="l" defTabSz="711200">
            <a:lnSpc>
              <a:spcPct val="90000"/>
            </a:lnSpc>
            <a:spcBef>
              <a:spcPct val="0"/>
            </a:spcBef>
            <a:spcAft>
              <a:spcPts val="500"/>
            </a:spcAft>
            <a:buNone/>
          </a:pPr>
          <a:r>
            <a:rPr lang="en-US" sz="1250" b="1" i="0" kern="1200" dirty="0">
              <a:latin typeface="Arial" panose="020B0604020202020204" pitchFamily="34" charset="0"/>
              <a:cs typeface="Arial" panose="020B0604020202020204" pitchFamily="34" charset="0"/>
            </a:rPr>
            <a:t>AY 2018-2019 </a:t>
          </a:r>
        </a:p>
        <a:p>
          <a:pPr marL="0" lvl="0" indent="0" algn="l" defTabSz="711200">
            <a:lnSpc>
              <a:spcPct val="90000"/>
            </a:lnSpc>
            <a:spcBef>
              <a:spcPct val="0"/>
            </a:spcBef>
            <a:spcAft>
              <a:spcPts val="500"/>
            </a:spcAft>
            <a:buNone/>
          </a:pPr>
          <a:r>
            <a:rPr lang="en-US" sz="1250" i="0" kern="1200" dirty="0">
              <a:latin typeface="Arial" panose="020B0604020202020204" pitchFamily="34" charset="0"/>
              <a:cs typeface="Arial" panose="020B0604020202020204" pitchFamily="34" charset="0"/>
            </a:rPr>
            <a:t>Statewide OER Consortium Project funded by PIF: Baseline Survey and Statewide Faculty Professional Development </a:t>
          </a:r>
        </a:p>
        <a:p>
          <a:pPr marL="0" lvl="0" indent="0" algn="l" defTabSz="711200">
            <a:lnSpc>
              <a:spcPct val="90000"/>
            </a:lnSpc>
            <a:spcBef>
              <a:spcPct val="0"/>
            </a:spcBef>
            <a:spcAft>
              <a:spcPts val="500"/>
            </a:spcAft>
            <a:buNone/>
          </a:pPr>
          <a:endParaRPr lang="en-US" sz="1250" i="0" kern="1200" dirty="0">
            <a:latin typeface="Arial" panose="020B0604020202020204" pitchFamily="34" charset="0"/>
            <a:cs typeface="Arial" panose="020B0604020202020204" pitchFamily="34" charset="0"/>
          </a:endParaRPr>
        </a:p>
        <a:p>
          <a:pPr marL="0" lvl="0" indent="0" algn="l" defTabSz="711200">
            <a:lnSpc>
              <a:spcPct val="90000"/>
            </a:lnSpc>
            <a:spcBef>
              <a:spcPct val="0"/>
            </a:spcBef>
            <a:spcAft>
              <a:spcPts val="500"/>
            </a:spcAft>
            <a:buNone/>
          </a:pPr>
          <a:r>
            <a:rPr lang="en-US" sz="1250" i="0" kern="1200" dirty="0">
              <a:latin typeface="Arial" panose="020B0604020202020204" pitchFamily="34" charset="0"/>
              <a:cs typeface="Arial" panose="020B0604020202020204" pitchFamily="34" charset="0"/>
            </a:rPr>
            <a:t>Established OER Working Group </a:t>
          </a:r>
          <a:br>
            <a:rPr lang="en-US" sz="1200" i="0" kern="1200" dirty="0">
              <a:latin typeface="Arial" panose="020B0604020202020204" pitchFamily="34" charset="0"/>
              <a:cs typeface="Arial" panose="020B0604020202020204" pitchFamily="34" charset="0"/>
            </a:rPr>
          </a:br>
          <a:endParaRPr lang="en-US" sz="1200" i="0" kern="1200" dirty="0">
            <a:solidFill>
              <a:schemeClr val="tx1"/>
            </a:solidFill>
            <a:latin typeface="Arial" panose="020B0604020202020204" pitchFamily="34" charset="0"/>
            <a:cs typeface="Arial" panose="020B0604020202020204" pitchFamily="34" charset="0"/>
          </a:endParaRPr>
        </a:p>
      </dsp:txBody>
      <dsp:txXfrm>
        <a:off x="4564273" y="1315440"/>
        <a:ext cx="1890599" cy="3332759"/>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FC0E1BE-BD8C-41AC-A852-0EAC3D5EAF0B}" type="datetimeFigureOut">
              <a:rPr lang="en-US" smtClean="0"/>
              <a:t>3/5/2020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0AFE0F1-C516-4C28-A450-720446615B7A}" type="slidenum">
              <a:rPr lang="en-US" smtClean="0"/>
              <a:t>‹#›</a:t>
            </a:fld>
            <a:endParaRPr lang="en-US"/>
          </a:p>
        </p:txBody>
      </p:sp>
    </p:spTree>
    <p:extLst>
      <p:ext uri="{BB962C8B-B14F-4D97-AF65-F5344CB8AC3E}">
        <p14:creationId xmlns:p14="http://schemas.microsoft.com/office/powerpoint/2010/main" val="465285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2A9F10F-A8C8-4A41-8986-7C83756CEA5B}" type="datetimeFigureOut">
              <a:rPr lang="en-US" smtClean="0"/>
              <a:t>3/5/2020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A1DC55D-0421-4A22-808D-629CE6DF39F5}" type="slidenum">
              <a:rPr lang="en-US" smtClean="0"/>
              <a:t>‹#›</a:t>
            </a:fld>
            <a:endParaRPr lang="en-US"/>
          </a:p>
        </p:txBody>
      </p:sp>
    </p:spTree>
    <p:extLst>
      <p:ext uri="{BB962C8B-B14F-4D97-AF65-F5344CB8AC3E}">
        <p14:creationId xmlns:p14="http://schemas.microsoft.com/office/powerpoint/2010/main" val="3610552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aei.org/publication/the-new-era-of-the-400-college-textbook-which-is-part-of-the-unsustainable-higher-education-bubbl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florida.theorangegrove.org/og/items/3a65c507-2510-42d7-814c-ffdefd394b6c/1/"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florida.theorangegrove.org/og/items/3a65c507-2510-42d7-814c-ffdefd394b6c/1/"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1DC55D-0421-4A22-808D-629CE6DF39F5}" type="slidenum">
              <a:rPr lang="en-US" smtClean="0"/>
              <a:t>3</a:t>
            </a:fld>
            <a:endParaRPr lang="en-US"/>
          </a:p>
        </p:txBody>
      </p:sp>
    </p:spTree>
    <p:extLst>
      <p:ext uri="{BB962C8B-B14F-4D97-AF65-F5344CB8AC3E}">
        <p14:creationId xmlns:p14="http://schemas.microsoft.com/office/powerpoint/2010/main" val="16767098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Shape 244"/>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a:spcBef>
                <a:spcPts val="0"/>
              </a:spcBef>
              <a:spcAft>
                <a:spcPts val="0"/>
              </a:spcAft>
              <a:buClr>
                <a:schemeClr val="dk1"/>
              </a:buClr>
              <a:buSzPts val="1200"/>
            </a:pPr>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84059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1DC55D-0421-4A22-808D-629CE6DF39F5}" type="slidenum">
              <a:rPr lang="en-US" smtClean="0"/>
              <a:t>19</a:t>
            </a:fld>
            <a:endParaRPr lang="en-US"/>
          </a:p>
        </p:txBody>
      </p:sp>
    </p:spTree>
    <p:extLst>
      <p:ext uri="{BB962C8B-B14F-4D97-AF65-F5344CB8AC3E}">
        <p14:creationId xmlns:p14="http://schemas.microsoft.com/office/powerpoint/2010/main" val="28496218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defTabSz="931774" fontAlgn="base">
              <a:spcBef>
                <a:spcPct val="0"/>
              </a:spcBef>
              <a:spcAft>
                <a:spcPct val="0"/>
              </a:spcAft>
              <a:defRPr/>
            </a:pPr>
            <a:fld id="{D4A4DBD2-7BBE-4850-AC1C-E197177BC6C8}" type="slidenum">
              <a:rPr lang="en-US">
                <a:solidFill>
                  <a:prstClr val="black"/>
                </a:solidFill>
                <a:latin typeface="Arial" pitchFamily="34" charset="0"/>
                <a:cs typeface="Arial"/>
                <a:sym typeface="Arial"/>
              </a:rPr>
              <a:pPr defTabSz="931774" fontAlgn="base">
                <a:spcBef>
                  <a:spcPct val="0"/>
                </a:spcBef>
                <a:spcAft>
                  <a:spcPct val="0"/>
                </a:spcAft>
                <a:defRPr/>
              </a:pPr>
              <a:t>20</a:t>
            </a:fld>
            <a:endParaRPr lang="en-US" dirty="0">
              <a:solidFill>
                <a:prstClr val="black"/>
              </a:solidFill>
              <a:latin typeface="Arial" pitchFamily="34" charset="0"/>
              <a:cs typeface="Arial"/>
              <a:sym typeface="Arial"/>
            </a:endParaRPr>
          </a:p>
        </p:txBody>
      </p:sp>
    </p:spTree>
    <p:extLst>
      <p:ext uri="{BB962C8B-B14F-4D97-AF65-F5344CB8AC3E}">
        <p14:creationId xmlns:p14="http://schemas.microsoft.com/office/powerpoint/2010/main" val="1190955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1DC55D-0421-4A22-808D-629CE6DF39F5}" type="slidenum">
              <a:rPr lang="en-US" smtClean="0"/>
              <a:t>22</a:t>
            </a:fld>
            <a:endParaRPr lang="en-US"/>
          </a:p>
        </p:txBody>
      </p:sp>
    </p:spTree>
    <p:extLst>
      <p:ext uri="{BB962C8B-B14F-4D97-AF65-F5344CB8AC3E}">
        <p14:creationId xmlns:p14="http://schemas.microsoft.com/office/powerpoint/2010/main" val="23595896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1DC55D-0421-4A22-808D-629CE6DF39F5}" type="slidenum">
              <a:rPr lang="en-US" smtClean="0"/>
              <a:t>23</a:t>
            </a:fld>
            <a:endParaRPr lang="en-US"/>
          </a:p>
        </p:txBody>
      </p:sp>
    </p:spTree>
    <p:extLst>
      <p:ext uri="{BB962C8B-B14F-4D97-AF65-F5344CB8AC3E}">
        <p14:creationId xmlns:p14="http://schemas.microsoft.com/office/powerpoint/2010/main" val="28325930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1DC55D-0421-4A22-808D-629CE6DF39F5}" type="slidenum">
              <a:rPr lang="en-US" smtClean="0"/>
              <a:t>31</a:t>
            </a:fld>
            <a:endParaRPr lang="en-US"/>
          </a:p>
        </p:txBody>
      </p:sp>
    </p:spTree>
    <p:extLst>
      <p:ext uri="{BB962C8B-B14F-4D97-AF65-F5344CB8AC3E}">
        <p14:creationId xmlns:p14="http://schemas.microsoft.com/office/powerpoint/2010/main" val="227491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1DC55D-0421-4A22-808D-629CE6DF39F5}" type="slidenum">
              <a:rPr lang="en-US" smtClean="0"/>
              <a:t>4</a:t>
            </a:fld>
            <a:endParaRPr lang="en-US"/>
          </a:p>
        </p:txBody>
      </p:sp>
    </p:spTree>
    <p:extLst>
      <p:ext uri="{BB962C8B-B14F-4D97-AF65-F5344CB8AC3E}">
        <p14:creationId xmlns:p14="http://schemas.microsoft.com/office/powerpoint/2010/main" val="4162780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lvl="0">
              <a:lnSpc>
                <a:spcPct val="115000"/>
              </a:lnSpc>
              <a:buClr>
                <a:schemeClr val="dk1"/>
              </a:buClr>
              <a:buSzPts val="1100"/>
            </a:pPr>
            <a:r>
              <a:rPr lang="en-US" dirty="0">
                <a:solidFill>
                  <a:schemeClr val="dk1"/>
                </a:solidFill>
              </a:rPr>
              <a:t>We have a problem: textbooks cost so much that students can’t afford to buy them anymore. </a:t>
            </a:r>
          </a:p>
          <a:p>
            <a:pPr lvl="0"/>
            <a:endParaRPr lang="en-US" dirty="0"/>
          </a:p>
          <a:p>
            <a:endParaRPr lang="en-US" dirty="0"/>
          </a:p>
        </p:txBody>
      </p:sp>
      <p:sp>
        <p:nvSpPr>
          <p:cNvPr id="4" name="Slide Number Placeholder 3"/>
          <p:cNvSpPr>
            <a:spLocks noGrp="1"/>
          </p:cNvSpPr>
          <p:nvPr>
            <p:ph type="sldNum" sz="quarter" idx="10"/>
          </p:nvPr>
        </p:nvSpPr>
        <p:spPr/>
        <p:txBody>
          <a:bodyPr/>
          <a:lstStyle/>
          <a:p>
            <a:fld id="{3A1DC55D-0421-4A22-808D-629CE6DF39F5}" type="slidenum">
              <a:rPr lang="en-US" smtClean="0"/>
              <a:t>5</a:t>
            </a:fld>
            <a:endParaRPr lang="en-US"/>
          </a:p>
        </p:txBody>
      </p:sp>
    </p:spTree>
    <p:extLst>
      <p:ext uri="{BB962C8B-B14F-4D97-AF65-F5344CB8AC3E}">
        <p14:creationId xmlns:p14="http://schemas.microsoft.com/office/powerpoint/2010/main" val="2364281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lvl="0">
              <a:buClr>
                <a:schemeClr val="dk1"/>
              </a:buClr>
              <a:buSzPts val="1100"/>
            </a:pPr>
            <a:r>
              <a:rPr lang="en-US" dirty="0">
                <a:solidFill>
                  <a:schemeClr val="dk1"/>
                </a:solidFill>
                <a:ea typeface="Calibri"/>
                <a:cs typeface="Calibri"/>
                <a:sym typeface="Calibri"/>
              </a:rPr>
              <a:t>Grey line is the rate of inflation; blue tuition and fees, redline is textbooks, which have increased at four times the rate of inflation.  See also: </a:t>
            </a:r>
            <a:r>
              <a:rPr lang="en-US" u="sng" dirty="0">
                <a:solidFill>
                  <a:srgbClr val="0000FF"/>
                </a:solidFill>
                <a:ea typeface="Calibri"/>
                <a:cs typeface="Calibri"/>
                <a:sym typeface="Calibri"/>
                <a:hlinkClick r:id="rId3"/>
              </a:rPr>
              <a:t>http://www.aei.org/publication/the-new-era-of-the-400-college-textbook-which-is-part-of-the-unsustainable-higher-education-bubble/</a:t>
            </a:r>
            <a:r>
              <a:rPr lang="en-US" dirty="0">
                <a:solidFill>
                  <a:schemeClr val="dk1"/>
                </a:solidFill>
                <a:ea typeface="Calibri"/>
                <a:cs typeface="Calibri"/>
                <a:sym typeface="Calibri"/>
              </a:rPr>
              <a:t> </a:t>
            </a:r>
            <a:endParaRPr lang="en-US" dirty="0">
              <a:solidFill>
                <a:schemeClr val="dk1"/>
              </a:solidFill>
            </a:endParaRPr>
          </a:p>
          <a:p>
            <a:pPr lvl="0"/>
            <a:endParaRPr lang="en-US" dirty="0"/>
          </a:p>
          <a:p>
            <a:endParaRPr lang="en-US" dirty="0"/>
          </a:p>
        </p:txBody>
      </p:sp>
      <p:sp>
        <p:nvSpPr>
          <p:cNvPr id="4" name="Slide Number Placeholder 3"/>
          <p:cNvSpPr>
            <a:spLocks noGrp="1"/>
          </p:cNvSpPr>
          <p:nvPr>
            <p:ph type="sldNum" sz="quarter" idx="10"/>
          </p:nvPr>
        </p:nvSpPr>
        <p:spPr/>
        <p:txBody>
          <a:bodyPr/>
          <a:lstStyle/>
          <a:p>
            <a:fld id="{3A1DC55D-0421-4A22-808D-629CE6DF39F5}" type="slidenum">
              <a:rPr lang="en-US" smtClean="0"/>
              <a:t>7</a:t>
            </a:fld>
            <a:endParaRPr lang="en-US"/>
          </a:p>
        </p:txBody>
      </p:sp>
    </p:spTree>
    <p:extLst>
      <p:ext uri="{BB962C8B-B14F-4D97-AF65-F5344CB8AC3E}">
        <p14:creationId xmlns:p14="http://schemas.microsoft.com/office/powerpoint/2010/main" val="2195933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50ab5e6d3b_0_2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4" name="Google Shape;534;g50ab5e6d3b_0_24: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a:lnSpc>
                <a:spcPct val="125000"/>
              </a:lnSpc>
              <a:buClr>
                <a:schemeClr val="dk1"/>
              </a:buClr>
              <a:buSzPts val="1100"/>
            </a:pPr>
            <a:r>
              <a:rPr lang="en" dirty="0">
                <a:solidFill>
                  <a:srgbClr val="101010"/>
                </a:solidFill>
                <a:highlight>
                  <a:srgbClr val="FFFFFF"/>
                </a:highlight>
              </a:rPr>
              <a:t>Despite growing online markets for discounted books, the average cost of college textbooks has risen 3-4  times faster than the rate of inflation over the past 10 years. It has increased faster than the consumer price index for tuition, healthcare, or housing, rising an astonishing 1045% since 1977. </a:t>
            </a:r>
          </a:p>
          <a:p>
            <a:pPr>
              <a:lnSpc>
                <a:spcPct val="125000"/>
              </a:lnSpc>
              <a:buClr>
                <a:schemeClr val="dk1"/>
              </a:buClr>
              <a:buSzPts val="1100"/>
            </a:pPr>
            <a:endParaRPr lang="en-US" dirty="0">
              <a:solidFill>
                <a:srgbClr val="FF0000"/>
              </a:solidFill>
            </a:endParaRPr>
          </a:p>
          <a:p>
            <a:pPr>
              <a:lnSpc>
                <a:spcPct val="125000"/>
              </a:lnSpc>
              <a:buClr>
                <a:schemeClr val="dk1"/>
              </a:buClr>
              <a:buSzPts val="1100"/>
            </a:pPr>
            <a:r>
              <a:rPr lang="en-US" dirty="0">
                <a:solidFill>
                  <a:srgbClr val="FF0000"/>
                </a:solidFill>
              </a:rPr>
              <a:t>It has outpaced others – tuition is close. </a:t>
            </a:r>
          </a:p>
          <a:p>
            <a:pPr>
              <a:lnSpc>
                <a:spcPct val="125000"/>
              </a:lnSpc>
              <a:buClr>
                <a:schemeClr val="dk1"/>
              </a:buClr>
              <a:buSzPts val="1100"/>
            </a:pPr>
            <a:endParaRPr lang="en-US" dirty="0">
              <a:solidFill>
                <a:srgbClr val="FF0000"/>
              </a:solidFill>
            </a:endParaRPr>
          </a:p>
          <a:p>
            <a:pPr>
              <a:lnSpc>
                <a:spcPct val="125000"/>
              </a:lnSpc>
              <a:buClr>
                <a:schemeClr val="dk1"/>
              </a:buClr>
              <a:buSzPts val="1100"/>
            </a:pPr>
            <a:r>
              <a:rPr lang="en-US" dirty="0">
                <a:solidFill>
                  <a:srgbClr val="FF0000"/>
                </a:solidFill>
              </a:rPr>
              <a:t>So, how much are they told to budget yearly? </a:t>
            </a:r>
            <a:endParaRPr dirty="0">
              <a:solidFill>
                <a:schemeClr val="dk1"/>
              </a:solidFill>
            </a:endParaRPr>
          </a:p>
          <a:p>
            <a:pPr>
              <a:lnSpc>
                <a:spcPct val="125000"/>
              </a:lnSpc>
              <a:buClr>
                <a:schemeClr val="dk1"/>
              </a:buClr>
              <a:buSzPts val="1100"/>
            </a:pPr>
            <a:endParaRPr dirty="0">
              <a:solidFill>
                <a:schemeClr val="dk1"/>
              </a:solidFill>
            </a:endParaRPr>
          </a:p>
          <a:p>
            <a:pPr>
              <a:lnSpc>
                <a:spcPct val="125000"/>
              </a:lnSpc>
              <a:buClr>
                <a:schemeClr val="dk1"/>
              </a:buClr>
              <a:buSzPts val="1100"/>
            </a:pPr>
            <a:endParaRPr dirty="0">
              <a:solidFill>
                <a:schemeClr val="dk1"/>
              </a:solidFill>
            </a:endParaRPr>
          </a:p>
        </p:txBody>
      </p:sp>
    </p:spTree>
    <p:extLst>
      <p:ext uri="{BB962C8B-B14F-4D97-AF65-F5344CB8AC3E}">
        <p14:creationId xmlns:p14="http://schemas.microsoft.com/office/powerpoint/2010/main" val="3426891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5f7a2c2606_10_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5f7a2c2606_10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r>
              <a:rPr lang="en" dirty="0"/>
              <a:t>Here is a list of things that stress students out due to cost, and the cost of course materials is </a:t>
            </a:r>
            <a:r>
              <a:rPr lang="en" i="1" dirty="0"/>
              <a:t>ahead</a:t>
            </a:r>
            <a:r>
              <a:rPr lang="en" dirty="0"/>
              <a:t> of housing costs and food in terms of causing stress! And speaking of stress, let’s hear from a student directly who is struggling to afford college. Listen to all of the ways in which he copes with the cost challenges and stress.</a:t>
            </a:r>
            <a:r>
              <a:rPr lang="en" b="1" dirty="0"/>
              <a:t> </a:t>
            </a:r>
          </a:p>
          <a:p>
            <a:endParaRPr lang="en" b="1" dirty="0"/>
          </a:p>
          <a:p>
            <a:pPr lvl="0">
              <a:buClr>
                <a:schemeClr val="dk1"/>
              </a:buClr>
              <a:buSzPts val="300"/>
            </a:pPr>
            <a:r>
              <a:rPr lang="en-US" dirty="0">
                <a:solidFill>
                  <a:schemeClr val="dk1"/>
                </a:solidFill>
                <a:ea typeface="Calibri"/>
                <a:cs typeface="Calibri"/>
                <a:sym typeface="Calibri"/>
              </a:rPr>
              <a:t>Cost is an impediment to student success and retention according to the Florida Virtual Campus Survey conducted in 2012 and again in 2016 at every public secondary institution in the state of Florida. Total study population 20K students. Across the four year gap, results are more or less consistent. </a:t>
            </a:r>
            <a:r>
              <a:rPr lang="en-US" u="sng" dirty="0">
                <a:solidFill>
                  <a:srgbClr val="0000FF"/>
                </a:solidFill>
                <a:ea typeface="Calibri"/>
                <a:cs typeface="Calibri"/>
                <a:sym typeface="Calibri"/>
                <a:hlinkClick r:id="rId3"/>
              </a:rPr>
              <a:t>https://florida.theorangegrove.org/og/items/3a65c507-2510-42d7-814c-ffdefd394b6c/1/</a:t>
            </a:r>
            <a:r>
              <a:rPr lang="en-US" dirty="0">
                <a:solidFill>
                  <a:schemeClr val="dk1"/>
                </a:solidFill>
                <a:ea typeface="Calibri"/>
                <a:cs typeface="Calibri"/>
                <a:sym typeface="Calibri"/>
              </a:rPr>
              <a:t> </a:t>
            </a:r>
          </a:p>
          <a:p>
            <a:pPr lvl="0">
              <a:buClr>
                <a:schemeClr val="dk1"/>
              </a:buClr>
            </a:pPr>
            <a:endParaRPr lang="en-US" dirty="0">
              <a:solidFill>
                <a:schemeClr val="dk1"/>
              </a:solidFill>
              <a:ea typeface="Calibri"/>
              <a:cs typeface="Calibri"/>
              <a:sym typeface="Calibri"/>
            </a:endParaRPr>
          </a:p>
          <a:p>
            <a:endParaRPr lang="en" dirty="0"/>
          </a:p>
          <a:p>
            <a:r>
              <a:rPr lang="en" dirty="0"/>
              <a:t>National Org of College Stories – </a:t>
            </a:r>
          </a:p>
          <a:p>
            <a:pPr marL="174708" indent="-174708"/>
            <a:r>
              <a:rPr lang="en" dirty="0"/>
              <a:t>Getting course materials is their #2 stressor </a:t>
            </a:r>
          </a:p>
          <a:p>
            <a:pPr marL="174708" indent="-174708"/>
            <a:endParaRPr lang="en" dirty="0"/>
          </a:p>
          <a:p>
            <a:pPr marL="174708" indent="-174708"/>
            <a:endParaRPr dirty="0"/>
          </a:p>
        </p:txBody>
      </p:sp>
    </p:spTree>
    <p:extLst>
      <p:ext uri="{BB962C8B-B14F-4D97-AF65-F5344CB8AC3E}">
        <p14:creationId xmlns:p14="http://schemas.microsoft.com/office/powerpoint/2010/main" val="4292016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4e0fc9de2b_0_12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9" name="Google Shape;569;g4e0fc9de2b_0_12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r>
              <a:rPr lang="en" sz="1100" dirty="0">
                <a:solidFill>
                  <a:schemeClr val="dk1"/>
                </a:solidFill>
                <a:latin typeface="Arial"/>
                <a:ea typeface="Arial"/>
                <a:cs typeface="Arial"/>
                <a:sym typeface="Arial"/>
              </a:rPr>
              <a:t>This slide is the key slide in making the point that cost is having an academic impact. </a:t>
            </a:r>
            <a:r>
              <a:rPr lang="en" dirty="0">
                <a:solidFill>
                  <a:schemeClr val="dk1"/>
                </a:solidFill>
              </a:rPr>
              <a:t>We know that not purchasing the required textbook will have an academic impact. The cost of textbooks is impacting students’ choices. </a:t>
            </a:r>
          </a:p>
          <a:p>
            <a:endParaRPr lang="en" sz="1100" dirty="0">
              <a:solidFill>
                <a:schemeClr val="dk1"/>
              </a:solidFill>
              <a:latin typeface="Arial"/>
              <a:ea typeface="Arial"/>
              <a:cs typeface="Arial"/>
              <a:sym typeface="Arial"/>
            </a:endParaRPr>
          </a:p>
          <a:p>
            <a:r>
              <a:rPr lang="en" sz="1100" dirty="0">
                <a:solidFill>
                  <a:schemeClr val="dk1"/>
                </a:solidFill>
                <a:latin typeface="Arial"/>
                <a:ea typeface="Arial"/>
                <a:cs typeface="Arial"/>
                <a:sym typeface="Arial"/>
              </a:rPr>
              <a:t>A </a:t>
            </a:r>
            <a:r>
              <a:rPr lang="en-US" sz="1100" dirty="0">
                <a:solidFill>
                  <a:schemeClr val="dk1"/>
                </a:solidFill>
                <a:latin typeface="Arial"/>
                <a:ea typeface="Arial"/>
                <a:cs typeface="Arial"/>
                <a:sym typeface="Arial"/>
              </a:rPr>
              <a:t>Florida</a:t>
            </a:r>
            <a:r>
              <a:rPr lang="en" sz="1100" dirty="0">
                <a:solidFill>
                  <a:schemeClr val="dk1"/>
                </a:solidFill>
                <a:latin typeface="Arial"/>
                <a:ea typeface="Arial"/>
                <a:cs typeface="Arial"/>
                <a:sym typeface="Arial"/>
              </a:rPr>
              <a:t> study of 20,000 students. </a:t>
            </a:r>
          </a:p>
          <a:p>
            <a:pPr lvl="0">
              <a:buClr>
                <a:srgbClr val="000000"/>
              </a:buClr>
              <a:buSzPts val="300"/>
            </a:pPr>
            <a:r>
              <a:rPr lang="en-US" kern="0" dirty="0">
                <a:solidFill>
                  <a:srgbClr val="000000"/>
                </a:solidFill>
                <a:ea typeface="Calibri"/>
                <a:cs typeface="Calibri"/>
                <a:sym typeface="Calibri"/>
              </a:rPr>
              <a:t>Cost is an impediment to student success and retention according to the Florida Virtual Campus Survey conducted in 2012 and again in 2016 at every public secondary institution in the state of Florida. Total study population 20K students. Across the four year gap, results are more or less consistent.</a:t>
            </a:r>
          </a:p>
          <a:p>
            <a:pPr lvl="0">
              <a:buClr>
                <a:srgbClr val="000000"/>
              </a:buClr>
              <a:buSzPts val="300"/>
            </a:pPr>
            <a:r>
              <a:rPr lang="en-US" u="sng" kern="0" dirty="0">
                <a:solidFill>
                  <a:srgbClr val="0000FF"/>
                </a:solidFill>
                <a:ea typeface="Calibri"/>
                <a:cs typeface="Calibri"/>
                <a:sym typeface="Calibri"/>
                <a:hlinkClick r:id="rId3"/>
              </a:rPr>
              <a:t>https://florida.theorangegrove.org/og/items/3a65c507-2510-42d7-814c-ffdefd394b6c/1/</a:t>
            </a:r>
            <a:r>
              <a:rPr lang="en-US" kern="0" dirty="0">
                <a:solidFill>
                  <a:srgbClr val="000000"/>
                </a:solidFill>
                <a:ea typeface="Calibri"/>
                <a:cs typeface="Calibri"/>
                <a:sym typeface="Calibri"/>
              </a:rPr>
              <a:t> </a:t>
            </a:r>
          </a:p>
          <a:p>
            <a:endParaRPr lang="en" sz="1100" dirty="0">
              <a:solidFill>
                <a:schemeClr val="dk1"/>
              </a:solidFill>
              <a:latin typeface="Arial"/>
              <a:ea typeface="Arial"/>
              <a:cs typeface="Arial"/>
              <a:sym typeface="Arial"/>
            </a:endParaRPr>
          </a:p>
        </p:txBody>
      </p:sp>
      <p:sp>
        <p:nvSpPr>
          <p:cNvPr id="570" name="Google Shape;570;g4e0fc9de2b_0_121:notes"/>
          <p:cNvSpPr txBox="1">
            <a:spLocks noGrp="1"/>
          </p:cNvSpPr>
          <p:nvPr>
            <p:ph type="sldNum" idx="12"/>
          </p:nvPr>
        </p:nvSpPr>
        <p:spPr>
          <a:xfrm>
            <a:off x="3970938" y="8829967"/>
            <a:ext cx="3037840" cy="464820"/>
          </a:xfrm>
          <a:prstGeom prst="rect">
            <a:avLst/>
          </a:prstGeom>
          <a:noFill/>
          <a:ln>
            <a:noFill/>
          </a:ln>
        </p:spPr>
        <p:txBody>
          <a:bodyPr spcFirstLastPara="1" wrap="square" lIns="93162" tIns="46568" rIns="93162" bIns="46568" anchor="t" anchorCtr="0">
            <a:noAutofit/>
          </a:bodyPr>
          <a:lstStyle/>
          <a:p>
            <a:pPr algn="l" defTabSz="931774">
              <a:buClr>
                <a:srgbClr val="000000"/>
              </a:buClr>
              <a:buSzPts val="1400"/>
              <a:defRPr/>
            </a:pPr>
            <a:fld id="{00000000-1234-1234-1234-123412341234}" type="slidenum">
              <a:rPr lang="en" sz="1400" kern="0">
                <a:solidFill>
                  <a:srgbClr val="000000"/>
                </a:solidFill>
                <a:latin typeface="Arial"/>
                <a:ea typeface="Arial"/>
                <a:cs typeface="Arial"/>
                <a:sym typeface="Arial"/>
              </a:rPr>
              <a:pPr algn="l" defTabSz="931774">
                <a:buClr>
                  <a:srgbClr val="000000"/>
                </a:buClr>
                <a:buSzPts val="1400"/>
                <a:defRPr/>
              </a:pPr>
              <a:t>10</a:t>
            </a:fld>
            <a:endParaRPr sz="1400" kern="0">
              <a:solidFill>
                <a:srgbClr val="000000"/>
              </a:solidFill>
              <a:latin typeface="Arial"/>
              <a:ea typeface="Arial"/>
              <a:cs typeface="Arial"/>
              <a:sym typeface="Arial"/>
            </a:endParaRPr>
          </a:p>
        </p:txBody>
      </p:sp>
    </p:spTree>
    <p:extLst>
      <p:ext uri="{BB962C8B-B14F-4D97-AF65-F5344CB8AC3E}">
        <p14:creationId xmlns:p14="http://schemas.microsoft.com/office/powerpoint/2010/main" val="3780191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lvl="0"/>
            <a:r>
              <a:rPr lang="en-US" dirty="0"/>
              <a:t>We as an institution can do something about this problem. Faculty have agency over which materials they choose for their courses. We have fallen short; evidence: this story from All Things Considered on NPR from February 2017 about a study at University of Wisconsin that looked at food and housing vulnerability among students.  4000 undergrads - 20 percent reported being hungry 13 percent homeless</a:t>
            </a:r>
          </a:p>
          <a:p>
            <a:pPr lvl="0"/>
            <a:r>
              <a:rPr lang="en-US" dirty="0"/>
              <a:t>http://www.npr.org/sections/ed/2017/02/08/513902272/the-number-of-hungry-and-homeless-students-rises-along-with-college-costs Paying the Price</a:t>
            </a:r>
          </a:p>
          <a:p>
            <a:endParaRPr lang="en-US" dirty="0"/>
          </a:p>
        </p:txBody>
      </p:sp>
      <p:sp>
        <p:nvSpPr>
          <p:cNvPr id="4" name="Slide Number Placeholder 3"/>
          <p:cNvSpPr>
            <a:spLocks noGrp="1"/>
          </p:cNvSpPr>
          <p:nvPr>
            <p:ph type="sldNum" sz="quarter" idx="10"/>
          </p:nvPr>
        </p:nvSpPr>
        <p:spPr/>
        <p:txBody>
          <a:bodyPr/>
          <a:lstStyle/>
          <a:p>
            <a:fld id="{3A1DC55D-0421-4A22-808D-629CE6DF39F5}" type="slidenum">
              <a:rPr lang="en-US" smtClean="0"/>
              <a:t>11</a:t>
            </a:fld>
            <a:endParaRPr lang="en-US"/>
          </a:p>
        </p:txBody>
      </p:sp>
    </p:spTree>
    <p:extLst>
      <p:ext uri="{BB962C8B-B14F-4D97-AF65-F5344CB8AC3E}">
        <p14:creationId xmlns:p14="http://schemas.microsoft.com/office/powerpoint/2010/main" val="3396966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630aadf1bd_0_6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630aadf1bd_0_6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a:buClr>
                <a:schemeClr val="dk1"/>
              </a:buClr>
              <a:buSzPts val="300"/>
            </a:pPr>
            <a:r>
              <a:rPr lang="en-US">
                <a:latin typeface="Calibri"/>
                <a:ea typeface="Calibri"/>
                <a:cs typeface="Calibri"/>
                <a:sym typeface="Calibri"/>
              </a:rPr>
              <a:t>So that’s the problem: public funding is down, tuition and books are up, and students shoulder more work and debt, alongside other strategies that place them at risk, in order to navigate their educational careers and goals. Open textbooks are one solution I’d like to talk to you about today.</a:t>
            </a:r>
            <a:endParaRPr>
              <a:latin typeface="Calibri"/>
              <a:ea typeface="Calibri"/>
              <a:cs typeface="Calibri"/>
              <a:sym typeface="Calibri"/>
            </a:endParaRPr>
          </a:p>
          <a:p>
            <a:endParaRPr/>
          </a:p>
        </p:txBody>
      </p:sp>
    </p:spTree>
    <p:extLst>
      <p:ext uri="{BB962C8B-B14F-4D97-AF65-F5344CB8AC3E}">
        <p14:creationId xmlns:p14="http://schemas.microsoft.com/office/powerpoint/2010/main" val="8228848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4" name="Picture 8" descr="WSU_Logo_Seal_Type_Vt-Blue287.jpg"/>
          <p:cNvPicPr>
            <a:picLocks noChangeAspect="1"/>
          </p:cNvPicPr>
          <p:nvPr userDrawn="1"/>
        </p:nvPicPr>
        <p:blipFill>
          <a:blip r:embed="rId2">
            <a:extLst>
              <a:ext uri="{28A0092B-C50C-407E-A947-70E740481C1C}">
                <a14:useLocalDpi xmlns:a14="http://schemas.microsoft.com/office/drawing/2010/main" val="0"/>
              </a:ext>
            </a:extLst>
          </a:blip>
          <a:srcRect l="23796" r="24249" b="44708"/>
          <a:stretch>
            <a:fillRect/>
          </a:stretch>
        </p:blipFill>
        <p:spPr bwMode="auto">
          <a:xfrm>
            <a:off x="6477000" y="4354515"/>
            <a:ext cx="2438400" cy="2274887"/>
          </a:xfrm>
          <a:prstGeom prst="rect">
            <a:avLst/>
          </a:prstGeom>
          <a:noFill/>
          <a:ln>
            <a:noFill/>
          </a:ln>
          <a:extLst>
            <a:ext uri="{909E8E84-426E-40dd-AFC4-6F175D3DCCD1}">
              <a14:hiddenFill xmlns="" xmlns:a14="http://schemas.microsoft.com/office/drawing/2010/main">
                <a:solidFill>
                  <a:srgbClr val="FFFFFF">
                    <a:alpha val="20000"/>
                  </a:srgbClr>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8" descr="WSU_Logo_Seal_Type_Hz-Blue287.jp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81001" y="838200"/>
            <a:ext cx="2662238"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57200" y="2286000"/>
            <a:ext cx="6858000" cy="1524000"/>
          </a:xfrm>
          <a:prstGeom prst="rect">
            <a:avLst/>
          </a:prstGeom>
        </p:spPr>
        <p:txBody>
          <a:bodyPr>
            <a:noAutofit/>
          </a:bodyPr>
          <a:lstStyle>
            <a:lvl1pPr>
              <a:defRPr sz="3000">
                <a:solidFill>
                  <a:srgbClr val="00338E"/>
                </a:solidFill>
              </a:defRPr>
            </a:lvl1pPr>
          </a:lstStyle>
          <a:p>
            <a:r>
              <a:rPr lang="en-US" dirty="0"/>
              <a:t>Click to edit Master title style</a:t>
            </a:r>
          </a:p>
        </p:txBody>
      </p:sp>
      <p:sp>
        <p:nvSpPr>
          <p:cNvPr id="3" name="Subtitle 2"/>
          <p:cNvSpPr>
            <a:spLocks noGrp="1"/>
          </p:cNvSpPr>
          <p:nvPr>
            <p:ph type="subTitle" idx="1"/>
          </p:nvPr>
        </p:nvSpPr>
        <p:spPr>
          <a:xfrm>
            <a:off x="457200" y="4041648"/>
            <a:ext cx="6858000" cy="990600"/>
          </a:xfrm>
          <a:prstGeom prst="rect">
            <a:avLst/>
          </a:prstGeom>
        </p:spPr>
        <p:txBody>
          <a:bodyPr>
            <a:normAutofit/>
          </a:bodyPr>
          <a:lstStyle>
            <a:lvl1pPr marL="0" indent="0" algn="l">
              <a:buNone/>
              <a:defRPr sz="2100">
                <a:solidFill>
                  <a:srgbClr val="00338E"/>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738695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13" name="Rectangle 13"/>
          <p:cNvSpPr>
            <a:spLocks noGrp="1"/>
          </p:cNvSpPr>
          <p:nvPr>
            <p:ph type="title"/>
          </p:nvPr>
        </p:nvSpPr>
        <p:spPr>
          <a:xfrm>
            <a:off x="457200" y="342900"/>
            <a:ext cx="8229600" cy="800100"/>
          </a:xfrm>
          <a:prstGeom prst="rect">
            <a:avLst/>
          </a:prstGeom>
        </p:spPr>
        <p:txBody>
          <a:bodyPr/>
          <a:lstStyle/>
          <a:p>
            <a:r>
              <a:rPr lang="en-US" noProof="1"/>
              <a:t>Click to edit Master title style</a:t>
            </a:r>
            <a:endParaRPr lang="en-US" dirty="0"/>
          </a:p>
        </p:txBody>
      </p:sp>
      <p:sp>
        <p:nvSpPr>
          <p:cNvPr id="14" name="Rectangle 6"/>
          <p:cNvSpPr>
            <a:spLocks noGrp="1"/>
          </p:cNvSpPr>
          <p:nvPr>
            <p:ph idx="1"/>
          </p:nvPr>
        </p:nvSpPr>
        <p:spPr>
          <a:xfrm>
            <a:off x="457200" y="1524000"/>
            <a:ext cx="8229600" cy="4648200"/>
          </a:xfrm>
          <a:prstGeom prst="rect">
            <a:avLst/>
          </a:prstGeo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dirty="0"/>
          </a:p>
        </p:txBody>
      </p:sp>
      <p:sp>
        <p:nvSpPr>
          <p:cNvPr id="4" name="Slide Number Placeholder 5"/>
          <p:cNvSpPr>
            <a:spLocks noGrp="1"/>
          </p:cNvSpPr>
          <p:nvPr>
            <p:ph type="sldNum" sz="quarter" idx="10"/>
          </p:nvPr>
        </p:nvSpPr>
        <p:spPr/>
        <p:txBody>
          <a:bodyPr/>
          <a:lstStyle>
            <a:lvl1pPr>
              <a:defRPr/>
            </a:lvl1pPr>
          </a:lstStyle>
          <a:p>
            <a:pPr fontAlgn="base">
              <a:spcBef>
                <a:spcPct val="0"/>
              </a:spcBef>
              <a:spcAft>
                <a:spcPct val="0"/>
              </a:spcAft>
            </a:pPr>
            <a:fld id="{F528D575-8383-42E7-91A6-820C364BEEFC}" type="slidenum">
              <a:rPr lang="en-US" altLang="en-US" smtClean="0">
                <a:ea typeface="ヒラギノ角ゴ Pro W3" pitchFamily="122" charset="-128"/>
              </a:rPr>
              <a:pPr fontAlgn="base">
                <a:spcBef>
                  <a:spcPct val="0"/>
                </a:spcBef>
                <a:spcAft>
                  <a:spcPct val="0"/>
                </a:spcAft>
              </a:pPr>
              <a:t>‹#›</a:t>
            </a:fld>
            <a:endParaRPr lang="en-US" altLang="en-US">
              <a:ea typeface="ヒラギノ角ゴ Pro W3" pitchFamily="122" charset="-128"/>
            </a:endParaRPr>
          </a:p>
        </p:txBody>
      </p:sp>
      <p:sp>
        <p:nvSpPr>
          <p:cNvPr id="5" name="Footer Placeholder 2"/>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507250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ullets">
    <p:spTree>
      <p:nvGrpSpPr>
        <p:cNvPr id="1" name=""/>
        <p:cNvGrpSpPr/>
        <p:nvPr/>
      </p:nvGrpSpPr>
      <p:grpSpPr>
        <a:xfrm>
          <a:off x="0" y="0"/>
          <a:ext cx="0" cy="0"/>
          <a:chOff x="0" y="0"/>
          <a:chExt cx="0" cy="0"/>
        </a:xfrm>
      </p:grpSpPr>
      <p:sp>
        <p:nvSpPr>
          <p:cNvPr id="2" name="Title 1"/>
          <p:cNvSpPr>
            <a:spLocks noGrp="1"/>
          </p:cNvSpPr>
          <p:nvPr>
            <p:ph type="title"/>
          </p:nvPr>
        </p:nvSpPr>
        <p:spPr>
          <a:xfrm>
            <a:off x="386720" y="-40365"/>
            <a:ext cx="7316928" cy="1143000"/>
          </a:xfrm>
        </p:spPr>
        <p:txBody>
          <a:bodyPr/>
          <a:lstStyle>
            <a:lvl1pPr>
              <a:defRPr>
                <a:solidFill>
                  <a:schemeClr val="bg1"/>
                </a:solidFill>
                <a:latin typeface="+mj-lt"/>
              </a:defRPr>
            </a:lvl1pPr>
          </a:lstStyle>
          <a:p>
            <a:r>
              <a:rPr lang="en-US" dirty="0"/>
              <a:t>Click to edit Master title style</a:t>
            </a:r>
          </a:p>
        </p:txBody>
      </p:sp>
      <p:sp>
        <p:nvSpPr>
          <p:cNvPr id="4" name="Text Placeholder 3"/>
          <p:cNvSpPr>
            <a:spLocks noGrp="1"/>
          </p:cNvSpPr>
          <p:nvPr>
            <p:ph type="body" sz="quarter" idx="10"/>
          </p:nvPr>
        </p:nvSpPr>
        <p:spPr>
          <a:xfrm>
            <a:off x="386721" y="1738386"/>
            <a:ext cx="7986032" cy="4384283"/>
          </a:xfrm>
          <a:prstGeom prst="rect">
            <a:avLst/>
          </a:prstGeom>
        </p:spPr>
        <p:txBody>
          <a:bodyPr vert="horz"/>
          <a:lstStyle>
            <a:lvl1pPr marL="171450" indent="-170260">
              <a:buClr>
                <a:schemeClr val="accent1"/>
              </a:buClr>
              <a:defRPr sz="1500"/>
            </a:lvl1pPr>
            <a:lvl2pPr marL="429816" indent="-214313" defTabSz="341710">
              <a:defRPr sz="1200"/>
            </a:lvl2pPr>
            <a:lvl3pPr marL="646510" indent="-171450">
              <a:defRPr sz="1200"/>
            </a:lvl3pPr>
            <a:lvl4pPr marL="854869" indent="-171450">
              <a:defRPr sz="1200"/>
            </a:lvl4pPr>
            <a:lvl5pPr marL="1070372" indent="-171450">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4"/>
          <p:cNvSpPr>
            <a:spLocks noGrp="1"/>
          </p:cNvSpPr>
          <p:nvPr>
            <p:ph type="sldNum" sz="quarter" idx="4"/>
          </p:nvPr>
        </p:nvSpPr>
        <p:spPr>
          <a:xfrm>
            <a:off x="6774061" y="6251169"/>
            <a:ext cx="2133600" cy="366183"/>
          </a:xfrm>
          <a:prstGeom prst="rect">
            <a:avLst/>
          </a:prstGeom>
        </p:spPr>
        <p:txBody>
          <a:bodyPr vert="horz" lIns="91440" tIns="45720" rIns="91440" bIns="45720" rtlCol="0" anchor="ctr"/>
          <a:lstStyle>
            <a:lvl1pPr algn="r">
              <a:defRPr sz="900">
                <a:solidFill>
                  <a:schemeClr val="tx1">
                    <a:tint val="75000"/>
                  </a:schemeClr>
                </a:solidFill>
              </a:defRPr>
            </a:lvl1pPr>
          </a:lstStyle>
          <a:p>
            <a:fld id="{4740AEA5-A348-2949-9B8B-EA763C54C6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9617174"/>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361"/>
        <p:cNvGrpSpPr/>
        <p:nvPr/>
      </p:nvGrpSpPr>
      <p:grpSpPr>
        <a:xfrm>
          <a:off x="0" y="0"/>
          <a:ext cx="0" cy="0"/>
          <a:chOff x="0" y="0"/>
          <a:chExt cx="0" cy="0"/>
        </a:xfrm>
      </p:grpSpPr>
    </p:spTree>
    <p:extLst>
      <p:ext uri="{BB962C8B-B14F-4D97-AF65-F5344CB8AC3E}">
        <p14:creationId xmlns:p14="http://schemas.microsoft.com/office/powerpoint/2010/main" val="444942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62000" y="1496736"/>
            <a:ext cx="3657600" cy="639762"/>
          </a:xfrm>
        </p:spPr>
        <p:txBody>
          <a:bodyPr anchor="b">
            <a:noAutofit/>
          </a:bodyPr>
          <a:lstStyle>
            <a:lvl1pPr marL="0" indent="0">
              <a:buNone/>
              <a:defRPr sz="2000" b="1">
                <a:solidFill>
                  <a:srgbClr val="FFFFFF"/>
                </a:solidFill>
                <a:latin typeface="Verdana"/>
                <a:cs typeface="Verdan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62000" y="2216400"/>
            <a:ext cx="3657600" cy="395580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8200" y="1496736"/>
            <a:ext cx="3657600" cy="639762"/>
          </a:xfrm>
        </p:spPr>
        <p:txBody>
          <a:bodyPr anchor="b">
            <a:noAutofit/>
          </a:bodyPr>
          <a:lstStyle>
            <a:lvl1pPr marL="0" indent="0">
              <a:buNone/>
              <a:defRPr sz="2000" b="1">
                <a:solidFill>
                  <a:srgbClr val="FFFFFF"/>
                </a:solidFill>
                <a:latin typeface="Verdana"/>
                <a:cs typeface="Verdan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8200" y="2216400"/>
            <a:ext cx="3657600" cy="395580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8"/>
          <p:cNvSpPr>
            <a:spLocks noGrp="1"/>
          </p:cNvSpPr>
          <p:nvPr>
            <p:ph type="sldNum" sz="quarter" idx="10"/>
          </p:nvPr>
        </p:nvSpPr>
        <p:spPr/>
        <p:txBody>
          <a:bodyPr/>
          <a:lstStyle>
            <a:lvl1pPr>
              <a:defRPr/>
            </a:lvl1pPr>
          </a:lstStyle>
          <a:p>
            <a:fld id="{55F7A729-2F0E-4657-863C-6C2E75D7C97D}" type="slidenum">
              <a:rPr lang="en-US" altLang="en-US"/>
              <a:pPr/>
              <a:t>‹#›</a:t>
            </a:fld>
            <a:endParaRPr lang="en-US" altLang="en-US"/>
          </a:p>
        </p:txBody>
      </p:sp>
      <p:sp>
        <p:nvSpPr>
          <p:cNvPr id="8" name="Rectangle 19"/>
          <p:cNvSpPr>
            <a:spLocks noGrp="1"/>
          </p:cNvSpPr>
          <p:nvPr>
            <p:ph type="ftr" sz="quarter" idx="11"/>
          </p:nvPr>
        </p:nvSpPr>
        <p:spPr/>
        <p:txBody>
          <a:bodyPr/>
          <a:lstStyle>
            <a:lvl1pPr>
              <a:defRPr>
                <a:solidFill>
                  <a:srgbClr val="FFFFFF"/>
                </a:solidFill>
                <a:latin typeface="Arial"/>
                <a:cs typeface="Arial"/>
              </a:defRPr>
            </a:lvl1pPr>
            <a:extLst/>
          </a:lstStyle>
          <a:p>
            <a:pPr>
              <a:defRPr/>
            </a:pPr>
            <a:endParaRPr lang="en-US"/>
          </a:p>
        </p:txBody>
      </p:sp>
    </p:spTree>
    <p:extLst>
      <p:ext uri="{BB962C8B-B14F-4D97-AF65-F5344CB8AC3E}">
        <p14:creationId xmlns:p14="http://schemas.microsoft.com/office/powerpoint/2010/main" val="667555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
            <a:ext cx="8229600" cy="800100"/>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762000" y="1676400"/>
            <a:ext cx="3657600" cy="4495800"/>
          </a:xfrm>
          <a:prstGeom prst="rect">
            <a:avLst/>
          </a:prstGeo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76400"/>
            <a:ext cx="3657600" cy="4495800"/>
          </a:xfrm>
          <a:prstGeom prst="rect">
            <a:avLst/>
          </a:prstGeo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12F6C276-C53C-4470-958D-8152EFCC9103}" type="slidenum">
              <a:rPr kumimoji="0" lang="en-US" altLang="en-US" sz="1200" b="0" i="0" u="none" strike="noStrike" kern="1200" cap="none" spc="0" normalizeH="0" baseline="0" noProof="0">
                <a:ln>
                  <a:noFill/>
                </a:ln>
                <a:solidFill>
                  <a:srgbClr val="00338E"/>
                </a:solidFill>
                <a:effectLst/>
                <a:uLnTx/>
                <a:uFillTx/>
                <a:latin typeface="Verdana" pitchFamily="34" charset="0"/>
                <a:ea typeface="ヒラギノ角ゴ Pro W3" pitchFamily="122"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0338E"/>
              </a:solidFill>
              <a:effectLst/>
              <a:uLnTx/>
              <a:uFillTx/>
              <a:latin typeface="Verdana" pitchFamily="34" charset="0"/>
              <a:ea typeface="ヒラギノ角ゴ Pro W3" pitchFamily="122" charset="-128"/>
              <a:cs typeface="+mn-cs"/>
            </a:endParaRPr>
          </a:p>
        </p:txBody>
      </p:sp>
      <p:sp>
        <p:nvSpPr>
          <p:cNvPr id="6" name="Footer Placeholder 2"/>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338E"/>
              </a:solidFill>
              <a:effectLst/>
              <a:uLnTx/>
              <a:uFillTx/>
              <a:latin typeface="Verdana"/>
              <a:ea typeface="+mn-ea"/>
              <a:cs typeface="Verdana"/>
            </a:endParaRPr>
          </a:p>
        </p:txBody>
      </p:sp>
    </p:spTree>
    <p:extLst>
      <p:ext uri="{BB962C8B-B14F-4D97-AF65-F5344CB8AC3E}">
        <p14:creationId xmlns:p14="http://schemas.microsoft.com/office/powerpoint/2010/main" val="3391899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13" name="Rectangle 13"/>
          <p:cNvSpPr>
            <a:spLocks noGrp="1"/>
          </p:cNvSpPr>
          <p:nvPr>
            <p:ph type="title"/>
          </p:nvPr>
        </p:nvSpPr>
        <p:spPr>
          <a:xfrm>
            <a:off x="457200" y="342900"/>
            <a:ext cx="8229600" cy="800100"/>
          </a:xfrm>
          <a:prstGeom prst="rect">
            <a:avLst/>
          </a:prstGeom>
        </p:spPr>
        <p:txBody>
          <a:bodyPr/>
          <a:lstStyle/>
          <a:p>
            <a:r>
              <a:rPr lang="en-US" noProof="1"/>
              <a:t>Click to edit Master title style</a:t>
            </a:r>
            <a:endParaRPr lang="en-US" dirty="0"/>
          </a:p>
        </p:txBody>
      </p:sp>
      <p:sp>
        <p:nvSpPr>
          <p:cNvPr id="14" name="Rectangle 6"/>
          <p:cNvSpPr>
            <a:spLocks noGrp="1"/>
          </p:cNvSpPr>
          <p:nvPr>
            <p:ph idx="1"/>
          </p:nvPr>
        </p:nvSpPr>
        <p:spPr>
          <a:xfrm>
            <a:off x="457200" y="1524000"/>
            <a:ext cx="8229600" cy="4648200"/>
          </a:xfrm>
          <a:prstGeom prst="rect">
            <a:avLst/>
          </a:prstGeo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dirty="0"/>
          </a:p>
        </p:txBody>
      </p:sp>
      <p:sp>
        <p:nvSpPr>
          <p:cNvPr id="4" name="Slide Number Placeholder 5"/>
          <p:cNvSpPr>
            <a:spLocks noGrp="1"/>
          </p:cNvSpPr>
          <p:nvPr>
            <p:ph type="sldNum" sz="quarter"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528D575-8383-42E7-91A6-820C364BEEFC}" type="slidenum">
              <a:rPr kumimoji="0" lang="en-US" altLang="en-US" sz="1200" b="0" i="0" u="none" strike="noStrike" kern="1200" cap="none" spc="0" normalizeH="0" baseline="0" noProof="0">
                <a:ln>
                  <a:noFill/>
                </a:ln>
                <a:solidFill>
                  <a:srgbClr val="00338E"/>
                </a:solidFill>
                <a:effectLst/>
                <a:uLnTx/>
                <a:uFillTx/>
                <a:latin typeface="Verdana" pitchFamily="34" charset="0"/>
                <a:ea typeface="ヒラギノ角ゴ Pro W3" pitchFamily="122"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0338E"/>
              </a:solidFill>
              <a:effectLst/>
              <a:uLnTx/>
              <a:uFillTx/>
              <a:latin typeface="Verdana" pitchFamily="34" charset="0"/>
              <a:ea typeface="ヒラギノ角ゴ Pro W3" pitchFamily="122" charset="-128"/>
              <a:cs typeface="+mn-cs"/>
            </a:endParaRPr>
          </a:p>
        </p:txBody>
      </p:sp>
      <p:sp>
        <p:nvSpPr>
          <p:cNvPr id="5" name="Footer Placeholder 2"/>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338E"/>
              </a:solidFill>
              <a:effectLst/>
              <a:uLnTx/>
              <a:uFillTx/>
              <a:latin typeface="Verdana"/>
              <a:ea typeface="+mn-ea"/>
              <a:cs typeface="Verdana"/>
            </a:endParaRPr>
          </a:p>
        </p:txBody>
      </p:sp>
    </p:spTree>
    <p:extLst>
      <p:ext uri="{BB962C8B-B14F-4D97-AF65-F5344CB8AC3E}">
        <p14:creationId xmlns:p14="http://schemas.microsoft.com/office/powerpoint/2010/main" val="32288849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0" name="Rectangle 7"/>
          <p:cNvSpPr>
            <a:spLocks noChangeArrowheads="1"/>
          </p:cNvSpPr>
          <p:nvPr userDrawn="1"/>
        </p:nvSpPr>
        <p:spPr bwMode="auto">
          <a:xfrm>
            <a:off x="0" y="0"/>
            <a:ext cx="9144000" cy="1219200"/>
          </a:xfrm>
          <a:prstGeom prst="rect">
            <a:avLst/>
          </a:prstGeom>
          <a:solidFill>
            <a:srgbClr val="00338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ヒラギノ角ゴ Pro W3" pitchFamily="122" charset="-128"/>
              </a:defRPr>
            </a:lvl1pPr>
            <a:lvl2pPr marL="742950" indent="-285750" eaLnBrk="0" hangingPunct="0">
              <a:defRPr sz="2400">
                <a:solidFill>
                  <a:schemeClr val="tx1"/>
                </a:solidFill>
                <a:latin typeface="Arial" pitchFamily="34" charset="0"/>
                <a:ea typeface="ヒラギノ角ゴ Pro W3" pitchFamily="122" charset="-128"/>
              </a:defRPr>
            </a:lvl2pPr>
            <a:lvl3pPr marL="1143000" indent="-228600" eaLnBrk="0" hangingPunct="0">
              <a:defRPr sz="2400">
                <a:solidFill>
                  <a:schemeClr val="tx1"/>
                </a:solidFill>
                <a:latin typeface="Arial" pitchFamily="34" charset="0"/>
                <a:ea typeface="ヒラギノ角ゴ Pro W3" pitchFamily="122" charset="-128"/>
              </a:defRPr>
            </a:lvl3pPr>
            <a:lvl4pPr marL="1600200" indent="-228600" eaLnBrk="0" hangingPunct="0">
              <a:defRPr sz="2400">
                <a:solidFill>
                  <a:schemeClr val="tx1"/>
                </a:solidFill>
                <a:latin typeface="Arial" pitchFamily="34" charset="0"/>
                <a:ea typeface="ヒラギノ角ゴ Pro W3" pitchFamily="122" charset="-128"/>
              </a:defRPr>
            </a:lvl4pPr>
            <a:lvl5pPr marL="2057400" indent="-228600" eaLnBrk="0" hangingPunct="0">
              <a:defRPr sz="2400">
                <a:solidFill>
                  <a:schemeClr val="tx1"/>
                </a:solidFill>
                <a:latin typeface="Arial" pitchFamily="34" charset="0"/>
                <a:ea typeface="ヒラギノ角ゴ Pro W3" pitchFamily="122"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2"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2"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2"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2" charset="-128"/>
              </a:defRPr>
            </a:lvl9pPr>
          </a:lstStyle>
          <a:p>
            <a:pPr algn="ctr" eaLnBrk="1" hangingPunct="1"/>
            <a:endParaRPr lang="en-US" altLang="en-US" sz="1200">
              <a:solidFill>
                <a:schemeClr val="bg1"/>
              </a:solidFill>
            </a:endParaRPr>
          </a:p>
        </p:txBody>
      </p:sp>
      <p:sp>
        <p:nvSpPr>
          <p:cNvPr id="12291" name="Title Placeholder 1"/>
          <p:cNvSpPr>
            <a:spLocks noGrp="1"/>
          </p:cNvSpPr>
          <p:nvPr>
            <p:ph type="title"/>
          </p:nvPr>
        </p:nvSpPr>
        <p:spPr bwMode="auto">
          <a:xfrm>
            <a:off x="457200" y="342900"/>
            <a:ext cx="8229600"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2292" name="Text Placeholder 2"/>
          <p:cNvSpPr>
            <a:spLocks noGrp="1"/>
          </p:cNvSpPr>
          <p:nvPr>
            <p:ph type="body" idx="1"/>
          </p:nvPr>
        </p:nvSpPr>
        <p:spPr bwMode="auto">
          <a:xfrm>
            <a:off x="457200" y="1524000"/>
            <a:ext cx="8229600" cy="464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 name="Slide Number Placeholder 5"/>
          <p:cNvSpPr>
            <a:spLocks noGrp="1"/>
          </p:cNvSpPr>
          <p:nvPr>
            <p:ph type="sldNum" sz="quarter" idx="4"/>
          </p:nvPr>
        </p:nvSpPr>
        <p:spPr>
          <a:xfrm>
            <a:off x="0" y="6391277"/>
            <a:ext cx="457200" cy="314325"/>
          </a:xfrm>
          <a:prstGeom prst="rect">
            <a:avLst/>
          </a:prstGeom>
        </p:spPr>
        <p:txBody>
          <a:bodyPr vert="horz" wrap="square" lIns="91440" tIns="45720" rIns="91440" bIns="45720" numCol="1" anchor="ctr" anchorCtr="0" compatLnSpc="1">
            <a:prstTxWarp prst="textNoShape">
              <a:avLst/>
            </a:prstTxWarp>
          </a:bodyPr>
          <a:lstStyle>
            <a:lvl1pPr>
              <a:defRPr sz="900">
                <a:solidFill>
                  <a:srgbClr val="00338E"/>
                </a:solidFill>
                <a:latin typeface="Verdana" pitchFamily="34" charset="0"/>
              </a:defRPr>
            </a:lvl1pPr>
          </a:lstStyle>
          <a:p>
            <a:fld id="{AEC14556-4D48-4CFA-BC68-0C3CD720250D}" type="slidenum">
              <a:rPr lang="en-US" altLang="en-US"/>
              <a:pPr/>
              <a:t>‹#›</a:t>
            </a:fld>
            <a:endParaRPr lang="en-US" altLang="en-US"/>
          </a:p>
        </p:txBody>
      </p:sp>
      <p:sp>
        <p:nvSpPr>
          <p:cNvPr id="14" name="TextBox 9"/>
          <p:cNvSpPr txBox="1">
            <a:spLocks noChangeArrowheads="1"/>
          </p:cNvSpPr>
          <p:nvPr userDrawn="1"/>
        </p:nvSpPr>
        <p:spPr bwMode="auto">
          <a:xfrm>
            <a:off x="5486400" y="6400800"/>
            <a:ext cx="3352800" cy="3000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a:defRPr/>
            </a:pPr>
            <a:r>
              <a:rPr lang="en-US" sz="1350" dirty="0">
                <a:solidFill>
                  <a:srgbClr val="00338E"/>
                </a:solidFill>
                <a:latin typeface="Cambria" charset="0"/>
                <a:cs typeface="Cambria" charset="0"/>
              </a:rPr>
              <a:t>Worcester State University</a:t>
            </a:r>
          </a:p>
        </p:txBody>
      </p:sp>
      <p:sp>
        <p:nvSpPr>
          <p:cNvPr id="15" name="Footer Placeholder 2"/>
          <p:cNvSpPr>
            <a:spLocks noGrp="1"/>
          </p:cNvSpPr>
          <p:nvPr>
            <p:ph type="ftr" sz="quarter" idx="3"/>
          </p:nvPr>
        </p:nvSpPr>
        <p:spPr>
          <a:xfrm>
            <a:off x="457200" y="6400800"/>
            <a:ext cx="5105400" cy="304800"/>
          </a:xfrm>
          <a:prstGeom prst="rect">
            <a:avLst/>
          </a:prstGeom>
        </p:spPr>
        <p:txBody>
          <a:bodyPr/>
          <a:lstStyle>
            <a:lvl1pPr fontAlgn="auto">
              <a:spcBef>
                <a:spcPts val="0"/>
              </a:spcBef>
              <a:spcAft>
                <a:spcPts val="0"/>
              </a:spcAft>
              <a:defRPr sz="1200" b="0">
                <a:solidFill>
                  <a:srgbClr val="00338E"/>
                </a:solidFill>
                <a:latin typeface="Verdana"/>
                <a:ea typeface="+mn-ea"/>
                <a:cs typeface="Verdana"/>
              </a:defRPr>
            </a:lvl1pPr>
          </a:lstStyle>
          <a:p>
            <a:pPr>
              <a:defRPr/>
            </a:pPr>
            <a:endParaRPr lang="en-US"/>
          </a:p>
        </p:txBody>
      </p:sp>
    </p:spTree>
    <p:extLst>
      <p:ext uri="{BB962C8B-B14F-4D97-AF65-F5344CB8AC3E}">
        <p14:creationId xmlns:p14="http://schemas.microsoft.com/office/powerpoint/2010/main" val="2893333940"/>
      </p:ext>
    </p:extLst>
  </p:cSld>
  <p:clrMap bg1="lt1" tx1="dk1" bg2="lt2" tx2="dk2" accent1="accent1" accent2="accent2" accent3="accent3" accent4="accent4" accent5="accent5" accent6="accent6" hlink="hlink" folHlink="folHlink"/>
  <p:sldLayoutIdLst>
    <p:sldLayoutId id="2147483763" r:id="rId1"/>
    <p:sldLayoutId id="2147483765" r:id="rId2"/>
    <p:sldLayoutId id="2147483782" r:id="rId3"/>
    <p:sldLayoutId id="2147483783" r:id="rId4"/>
    <p:sldLayoutId id="2147483788" r:id="rId5"/>
  </p:sldLayoutIdLst>
  <p:hf hdr="0" dt="0"/>
  <p:txStyles>
    <p:titleStyle>
      <a:lvl1pPr algn="l" rtl="0" eaLnBrk="0" fontAlgn="base" hangingPunct="0">
        <a:spcBef>
          <a:spcPct val="0"/>
        </a:spcBef>
        <a:spcAft>
          <a:spcPct val="0"/>
        </a:spcAft>
        <a:defRPr sz="2400" b="1" kern="1200">
          <a:solidFill>
            <a:schemeClr val="bg1"/>
          </a:solidFill>
          <a:latin typeface="Georgia"/>
          <a:ea typeface="ヒラギノ角ゴ Pro W3" charset="0"/>
          <a:cs typeface="Georgia"/>
        </a:defRPr>
      </a:lvl1pPr>
      <a:lvl2pPr algn="l" rtl="0" eaLnBrk="0" fontAlgn="base" hangingPunct="0">
        <a:spcBef>
          <a:spcPct val="0"/>
        </a:spcBef>
        <a:spcAft>
          <a:spcPct val="0"/>
        </a:spcAft>
        <a:defRPr sz="2400" b="1">
          <a:solidFill>
            <a:schemeClr val="bg1"/>
          </a:solidFill>
          <a:latin typeface="Georgia" charset="0"/>
          <a:ea typeface="ヒラギノ角ゴ Pro W3" charset="0"/>
          <a:cs typeface="Verdana" charset="0"/>
        </a:defRPr>
      </a:lvl2pPr>
      <a:lvl3pPr algn="l" rtl="0" eaLnBrk="0" fontAlgn="base" hangingPunct="0">
        <a:spcBef>
          <a:spcPct val="0"/>
        </a:spcBef>
        <a:spcAft>
          <a:spcPct val="0"/>
        </a:spcAft>
        <a:defRPr sz="2400" b="1">
          <a:solidFill>
            <a:schemeClr val="bg1"/>
          </a:solidFill>
          <a:latin typeface="Georgia" charset="0"/>
          <a:ea typeface="ヒラギノ角ゴ Pro W3" charset="0"/>
          <a:cs typeface="Verdana" charset="0"/>
        </a:defRPr>
      </a:lvl3pPr>
      <a:lvl4pPr algn="l" rtl="0" eaLnBrk="0" fontAlgn="base" hangingPunct="0">
        <a:spcBef>
          <a:spcPct val="0"/>
        </a:spcBef>
        <a:spcAft>
          <a:spcPct val="0"/>
        </a:spcAft>
        <a:defRPr sz="2400" b="1">
          <a:solidFill>
            <a:schemeClr val="bg1"/>
          </a:solidFill>
          <a:latin typeface="Georgia" charset="0"/>
          <a:ea typeface="ヒラギノ角ゴ Pro W3" charset="0"/>
          <a:cs typeface="Verdana" charset="0"/>
        </a:defRPr>
      </a:lvl4pPr>
      <a:lvl5pPr algn="l" rtl="0" eaLnBrk="0" fontAlgn="base" hangingPunct="0">
        <a:spcBef>
          <a:spcPct val="0"/>
        </a:spcBef>
        <a:spcAft>
          <a:spcPct val="0"/>
        </a:spcAft>
        <a:defRPr sz="2400" b="1">
          <a:solidFill>
            <a:schemeClr val="bg1"/>
          </a:solidFill>
          <a:latin typeface="Georgia" charset="0"/>
          <a:ea typeface="ヒラギノ角ゴ Pro W3" charset="0"/>
          <a:cs typeface="Verdana"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4788" indent="-204788" algn="l" rtl="0" eaLnBrk="0" fontAlgn="base" hangingPunct="0">
        <a:lnSpc>
          <a:spcPct val="95000"/>
        </a:lnSpc>
        <a:spcBef>
          <a:spcPts val="900"/>
        </a:spcBef>
        <a:spcAft>
          <a:spcPct val="0"/>
        </a:spcAft>
        <a:buClr>
          <a:srgbClr val="71C4DA"/>
        </a:buClr>
        <a:buFont typeface="Arial" pitchFamily="34" charset="0"/>
        <a:buChar char="•"/>
        <a:defRPr sz="1800" kern="1200">
          <a:solidFill>
            <a:srgbClr val="00338E"/>
          </a:solidFill>
          <a:latin typeface="Verdana" pitchFamily="34" charset="0"/>
          <a:ea typeface="ヒラギノ角ゴ Pro W3" charset="0"/>
          <a:cs typeface="Verdana" pitchFamily="34" charset="0"/>
        </a:defRPr>
      </a:lvl1pPr>
      <a:lvl2pPr marL="445294" indent="-204788" algn="l" rtl="0" eaLnBrk="0" fontAlgn="base" hangingPunct="0">
        <a:lnSpc>
          <a:spcPct val="95000"/>
        </a:lnSpc>
        <a:spcBef>
          <a:spcPts val="450"/>
        </a:spcBef>
        <a:spcAft>
          <a:spcPct val="0"/>
        </a:spcAft>
        <a:buClr>
          <a:srgbClr val="71C4DA"/>
        </a:buClr>
        <a:buFont typeface="Verdana" pitchFamily="34" charset="0"/>
        <a:buChar char="─"/>
        <a:defRPr sz="1500" kern="1200">
          <a:solidFill>
            <a:srgbClr val="00338E"/>
          </a:solidFill>
          <a:latin typeface="Verdana" pitchFamily="34" charset="0"/>
          <a:ea typeface="Verdana" pitchFamily="34" charset="0"/>
          <a:cs typeface="Verdana" pitchFamily="34" charset="0"/>
        </a:defRPr>
      </a:lvl2pPr>
      <a:lvl3pPr marL="651272" indent="-171450" algn="l" rtl="0" eaLnBrk="0" fontAlgn="base" hangingPunct="0">
        <a:lnSpc>
          <a:spcPct val="95000"/>
        </a:lnSpc>
        <a:spcBef>
          <a:spcPts val="450"/>
        </a:spcBef>
        <a:spcAft>
          <a:spcPct val="0"/>
        </a:spcAft>
        <a:buClr>
          <a:srgbClr val="71C4DA"/>
        </a:buClr>
        <a:buFont typeface="Wingdings" pitchFamily="2" charset="2"/>
        <a:buChar char="§"/>
        <a:defRPr kern="1200">
          <a:solidFill>
            <a:srgbClr val="00338E"/>
          </a:solidFill>
          <a:latin typeface="Verdana" pitchFamily="34" charset="0"/>
          <a:ea typeface="Verdana" pitchFamily="34" charset="0"/>
          <a:cs typeface="Verdana" pitchFamily="34" charset="0"/>
        </a:defRPr>
      </a:lvl3pPr>
      <a:lvl4pPr marL="857250" indent="-171450" algn="l" rtl="0" eaLnBrk="0" fontAlgn="base" hangingPunct="0">
        <a:lnSpc>
          <a:spcPct val="95000"/>
        </a:lnSpc>
        <a:spcBef>
          <a:spcPts val="450"/>
        </a:spcBef>
        <a:spcAft>
          <a:spcPct val="0"/>
        </a:spcAft>
        <a:buClr>
          <a:srgbClr val="71C4DA"/>
        </a:buClr>
        <a:buFont typeface="Courier New" pitchFamily="49" charset="0"/>
        <a:buChar char="o"/>
        <a:defRPr sz="1200" kern="1200">
          <a:solidFill>
            <a:srgbClr val="00338E"/>
          </a:solidFill>
          <a:latin typeface="Verdana" pitchFamily="34" charset="0"/>
          <a:ea typeface="Verdana" pitchFamily="34" charset="0"/>
          <a:cs typeface="Verdana" pitchFamily="34" charset="0"/>
        </a:defRPr>
      </a:lvl4pPr>
      <a:lvl5pPr marL="1028700" indent="-171450" algn="l" rtl="0" eaLnBrk="0" fontAlgn="base" hangingPunct="0">
        <a:lnSpc>
          <a:spcPct val="95000"/>
        </a:lnSpc>
        <a:spcBef>
          <a:spcPts val="450"/>
        </a:spcBef>
        <a:spcAft>
          <a:spcPct val="0"/>
        </a:spcAft>
        <a:buClr>
          <a:srgbClr val="71C4DA"/>
        </a:buClr>
        <a:buFont typeface="Arial" pitchFamily="34" charset="0"/>
        <a:buChar char="•"/>
        <a:defRPr sz="1200" kern="1200">
          <a:solidFill>
            <a:srgbClr val="00338E"/>
          </a:solidFill>
          <a:latin typeface="Verdana" pitchFamily="34" charset="0"/>
          <a:ea typeface="Verdana" pitchFamily="34" charset="0"/>
          <a:cs typeface="Verdana" pitchFamily="34" charset="0"/>
        </a:defRPr>
      </a:lvl5pPr>
      <a:lvl6pPr marL="123444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6pPr>
      <a:lvl7pPr marL="1426464"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7pPr>
      <a:lvl8pPr marL="164592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8pPr>
      <a:lvl9pPr marL="185166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0" name="Rectangle 7"/>
          <p:cNvSpPr>
            <a:spLocks noChangeArrowheads="1"/>
          </p:cNvSpPr>
          <p:nvPr userDrawn="1"/>
        </p:nvSpPr>
        <p:spPr bwMode="auto">
          <a:xfrm>
            <a:off x="0" y="0"/>
            <a:ext cx="9144000" cy="1219200"/>
          </a:xfrm>
          <a:prstGeom prst="rect">
            <a:avLst/>
          </a:prstGeom>
          <a:solidFill>
            <a:srgbClr val="00338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ヒラギノ角ゴ Pro W3" pitchFamily="122" charset="-128"/>
              </a:defRPr>
            </a:lvl1pPr>
            <a:lvl2pPr marL="742950" indent="-285750" eaLnBrk="0" hangingPunct="0">
              <a:defRPr sz="2400">
                <a:solidFill>
                  <a:schemeClr val="tx1"/>
                </a:solidFill>
                <a:latin typeface="Arial" pitchFamily="34" charset="0"/>
                <a:ea typeface="ヒラギノ角ゴ Pro W3" pitchFamily="122" charset="-128"/>
              </a:defRPr>
            </a:lvl2pPr>
            <a:lvl3pPr marL="1143000" indent="-228600" eaLnBrk="0" hangingPunct="0">
              <a:defRPr sz="2400">
                <a:solidFill>
                  <a:schemeClr val="tx1"/>
                </a:solidFill>
                <a:latin typeface="Arial" pitchFamily="34" charset="0"/>
                <a:ea typeface="ヒラギノ角ゴ Pro W3" pitchFamily="122" charset="-128"/>
              </a:defRPr>
            </a:lvl3pPr>
            <a:lvl4pPr marL="1600200" indent="-228600" eaLnBrk="0" hangingPunct="0">
              <a:defRPr sz="2400">
                <a:solidFill>
                  <a:schemeClr val="tx1"/>
                </a:solidFill>
                <a:latin typeface="Arial" pitchFamily="34" charset="0"/>
                <a:ea typeface="ヒラギノ角ゴ Pro W3" pitchFamily="122" charset="-128"/>
              </a:defRPr>
            </a:lvl4pPr>
            <a:lvl5pPr marL="2057400" indent="-228600" eaLnBrk="0" hangingPunct="0">
              <a:defRPr sz="2400">
                <a:solidFill>
                  <a:schemeClr val="tx1"/>
                </a:solidFill>
                <a:latin typeface="Arial" pitchFamily="34" charset="0"/>
                <a:ea typeface="ヒラギノ角ゴ Pro W3" pitchFamily="122"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2"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2"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2"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2" charset="-128"/>
              </a:defRPr>
            </a:lvl9pPr>
          </a:lstStyle>
          <a:p>
            <a:pPr algn="ctr" eaLnBrk="1" hangingPunct="1"/>
            <a:endParaRPr lang="en-US" altLang="en-US" sz="1600">
              <a:solidFill>
                <a:schemeClr val="bg1"/>
              </a:solidFill>
            </a:endParaRPr>
          </a:p>
        </p:txBody>
      </p:sp>
      <p:sp>
        <p:nvSpPr>
          <p:cNvPr id="12291" name="Title Placeholder 1"/>
          <p:cNvSpPr>
            <a:spLocks noGrp="1"/>
          </p:cNvSpPr>
          <p:nvPr>
            <p:ph type="title"/>
          </p:nvPr>
        </p:nvSpPr>
        <p:spPr bwMode="auto">
          <a:xfrm>
            <a:off x="457200" y="342900"/>
            <a:ext cx="8229600"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2292" name="Text Placeholder 2"/>
          <p:cNvSpPr>
            <a:spLocks noGrp="1"/>
          </p:cNvSpPr>
          <p:nvPr>
            <p:ph type="body" idx="1"/>
          </p:nvPr>
        </p:nvSpPr>
        <p:spPr bwMode="auto">
          <a:xfrm>
            <a:off x="457200" y="1524000"/>
            <a:ext cx="8229600" cy="464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 name="Slide Number Placeholder 5"/>
          <p:cNvSpPr>
            <a:spLocks noGrp="1"/>
          </p:cNvSpPr>
          <p:nvPr>
            <p:ph type="sldNum" sz="quarter" idx="4"/>
          </p:nvPr>
        </p:nvSpPr>
        <p:spPr>
          <a:xfrm>
            <a:off x="0" y="6391275"/>
            <a:ext cx="457200" cy="3143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00338E"/>
                </a:solidFill>
                <a:latin typeface="Verdana" pitchFamily="34" charset="0"/>
              </a:defRPr>
            </a:lvl1pPr>
          </a:lstStyle>
          <a:p>
            <a:fld id="{AEC14556-4D48-4CFA-BC68-0C3CD720250D}" type="slidenum">
              <a:rPr lang="en-US" altLang="en-US"/>
              <a:pPr/>
              <a:t>‹#›</a:t>
            </a:fld>
            <a:endParaRPr lang="en-US" altLang="en-US"/>
          </a:p>
        </p:txBody>
      </p:sp>
      <p:sp>
        <p:nvSpPr>
          <p:cNvPr id="14" name="TextBox 9"/>
          <p:cNvSpPr txBox="1">
            <a:spLocks noChangeArrowheads="1"/>
          </p:cNvSpPr>
          <p:nvPr userDrawn="1"/>
        </p:nvSpPr>
        <p:spPr bwMode="auto">
          <a:xfrm>
            <a:off x="5486400" y="6400800"/>
            <a:ext cx="33528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a:defRPr/>
            </a:pPr>
            <a:r>
              <a:rPr lang="en-US" dirty="0">
                <a:solidFill>
                  <a:srgbClr val="00338E"/>
                </a:solidFill>
                <a:latin typeface="Cambria" charset="0"/>
                <a:cs typeface="Cambria" charset="0"/>
              </a:rPr>
              <a:t>Worcester State University</a:t>
            </a:r>
          </a:p>
        </p:txBody>
      </p:sp>
      <p:sp>
        <p:nvSpPr>
          <p:cNvPr id="15" name="Footer Placeholder 2"/>
          <p:cNvSpPr>
            <a:spLocks noGrp="1"/>
          </p:cNvSpPr>
          <p:nvPr>
            <p:ph type="ftr" sz="quarter" idx="3"/>
          </p:nvPr>
        </p:nvSpPr>
        <p:spPr>
          <a:xfrm>
            <a:off x="457200" y="6400800"/>
            <a:ext cx="5105400" cy="304800"/>
          </a:xfrm>
          <a:prstGeom prst="rect">
            <a:avLst/>
          </a:prstGeom>
        </p:spPr>
        <p:txBody>
          <a:bodyPr/>
          <a:lstStyle>
            <a:lvl1pPr fontAlgn="auto">
              <a:spcBef>
                <a:spcPts val="0"/>
              </a:spcBef>
              <a:spcAft>
                <a:spcPts val="0"/>
              </a:spcAft>
              <a:defRPr sz="1600" b="0">
                <a:solidFill>
                  <a:srgbClr val="00338E"/>
                </a:solidFill>
                <a:latin typeface="Verdana"/>
                <a:ea typeface="+mn-ea"/>
                <a:cs typeface="Verdana"/>
              </a:defRPr>
            </a:lvl1pPr>
          </a:lstStyle>
          <a:p>
            <a:pPr>
              <a:defRPr/>
            </a:pPr>
            <a:endParaRPr lang="en-US"/>
          </a:p>
        </p:txBody>
      </p:sp>
    </p:spTree>
    <p:extLst>
      <p:ext uri="{BB962C8B-B14F-4D97-AF65-F5344CB8AC3E}">
        <p14:creationId xmlns:p14="http://schemas.microsoft.com/office/powerpoint/2010/main" val="3371989215"/>
      </p:ext>
    </p:extLst>
  </p:cSld>
  <p:clrMap bg1="lt1" tx1="dk1" bg2="lt2" tx2="dk2" accent1="accent1" accent2="accent2" accent3="accent3" accent4="accent4" accent5="accent5" accent6="accent6" hlink="hlink" folHlink="folHlink"/>
  <p:sldLayoutIdLst>
    <p:sldLayoutId id="2147483785" r:id="rId1"/>
  </p:sldLayoutIdLst>
  <p:hf hdr="0" dt="0"/>
  <p:txStyles>
    <p:titleStyle>
      <a:lvl1pPr algn="l" rtl="0" eaLnBrk="0" fontAlgn="base" hangingPunct="0">
        <a:spcBef>
          <a:spcPct val="0"/>
        </a:spcBef>
        <a:spcAft>
          <a:spcPct val="0"/>
        </a:spcAft>
        <a:defRPr sz="3200" b="1" kern="1200">
          <a:solidFill>
            <a:schemeClr val="bg1"/>
          </a:solidFill>
          <a:latin typeface="Georgia"/>
          <a:ea typeface="ヒラギノ角ゴ Pro W3" charset="0"/>
          <a:cs typeface="Georgia"/>
        </a:defRPr>
      </a:lvl1pPr>
      <a:lvl2pPr algn="l" rtl="0" eaLnBrk="0" fontAlgn="base" hangingPunct="0">
        <a:spcBef>
          <a:spcPct val="0"/>
        </a:spcBef>
        <a:spcAft>
          <a:spcPct val="0"/>
        </a:spcAft>
        <a:defRPr sz="3200" b="1">
          <a:solidFill>
            <a:schemeClr val="bg1"/>
          </a:solidFill>
          <a:latin typeface="Georgia" charset="0"/>
          <a:ea typeface="ヒラギノ角ゴ Pro W3" charset="0"/>
          <a:cs typeface="Verdana" charset="0"/>
        </a:defRPr>
      </a:lvl2pPr>
      <a:lvl3pPr algn="l" rtl="0" eaLnBrk="0" fontAlgn="base" hangingPunct="0">
        <a:spcBef>
          <a:spcPct val="0"/>
        </a:spcBef>
        <a:spcAft>
          <a:spcPct val="0"/>
        </a:spcAft>
        <a:defRPr sz="3200" b="1">
          <a:solidFill>
            <a:schemeClr val="bg1"/>
          </a:solidFill>
          <a:latin typeface="Georgia" charset="0"/>
          <a:ea typeface="ヒラギノ角ゴ Pro W3" charset="0"/>
          <a:cs typeface="Verdana" charset="0"/>
        </a:defRPr>
      </a:lvl3pPr>
      <a:lvl4pPr algn="l" rtl="0" eaLnBrk="0" fontAlgn="base" hangingPunct="0">
        <a:spcBef>
          <a:spcPct val="0"/>
        </a:spcBef>
        <a:spcAft>
          <a:spcPct val="0"/>
        </a:spcAft>
        <a:defRPr sz="3200" b="1">
          <a:solidFill>
            <a:schemeClr val="bg1"/>
          </a:solidFill>
          <a:latin typeface="Georgia" charset="0"/>
          <a:ea typeface="ヒラギノ角ゴ Pro W3" charset="0"/>
          <a:cs typeface="Verdana" charset="0"/>
        </a:defRPr>
      </a:lvl4pPr>
      <a:lvl5pPr algn="l" rtl="0" eaLnBrk="0" fontAlgn="base" hangingPunct="0">
        <a:spcBef>
          <a:spcPct val="0"/>
        </a:spcBef>
        <a:spcAft>
          <a:spcPct val="0"/>
        </a:spcAft>
        <a:defRPr sz="3200" b="1">
          <a:solidFill>
            <a:schemeClr val="bg1"/>
          </a:solidFill>
          <a:latin typeface="Georgia" charset="0"/>
          <a:ea typeface="ヒラギノ角ゴ Pro W3" charset="0"/>
          <a:cs typeface="Verdana"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lnSpc>
          <a:spcPct val="95000"/>
        </a:lnSpc>
        <a:spcBef>
          <a:spcPts val="1200"/>
        </a:spcBef>
        <a:spcAft>
          <a:spcPct val="0"/>
        </a:spcAft>
        <a:buClr>
          <a:srgbClr val="71C4DA"/>
        </a:buClr>
        <a:buFont typeface="Arial" pitchFamily="34" charset="0"/>
        <a:buChar char="•"/>
        <a:defRPr sz="2400" kern="1200">
          <a:solidFill>
            <a:srgbClr val="00338E"/>
          </a:solidFill>
          <a:latin typeface="Verdana" pitchFamily="34" charset="0"/>
          <a:ea typeface="ヒラギノ角ゴ Pro W3" charset="0"/>
          <a:cs typeface="Verdana" pitchFamily="34" charset="0"/>
        </a:defRPr>
      </a:lvl1pPr>
      <a:lvl2pPr marL="593725" indent="-273050" algn="l" rtl="0" eaLnBrk="0" fontAlgn="base" hangingPunct="0">
        <a:lnSpc>
          <a:spcPct val="95000"/>
        </a:lnSpc>
        <a:spcBef>
          <a:spcPts val="600"/>
        </a:spcBef>
        <a:spcAft>
          <a:spcPct val="0"/>
        </a:spcAft>
        <a:buClr>
          <a:srgbClr val="71C4DA"/>
        </a:buClr>
        <a:buFont typeface="Verdana" pitchFamily="34" charset="0"/>
        <a:buChar char="─"/>
        <a:defRPr sz="2000" kern="1200">
          <a:solidFill>
            <a:srgbClr val="00338E"/>
          </a:solidFill>
          <a:latin typeface="Verdana" pitchFamily="34" charset="0"/>
          <a:ea typeface="Verdana" pitchFamily="34" charset="0"/>
          <a:cs typeface="Verdana" pitchFamily="34" charset="0"/>
        </a:defRPr>
      </a:lvl2pPr>
      <a:lvl3pPr marL="868363" indent="-228600" algn="l" rtl="0" eaLnBrk="0" fontAlgn="base" hangingPunct="0">
        <a:lnSpc>
          <a:spcPct val="95000"/>
        </a:lnSpc>
        <a:spcBef>
          <a:spcPts val="600"/>
        </a:spcBef>
        <a:spcAft>
          <a:spcPct val="0"/>
        </a:spcAft>
        <a:buClr>
          <a:srgbClr val="71C4DA"/>
        </a:buClr>
        <a:buFont typeface="Wingdings" pitchFamily="2" charset="2"/>
        <a:buChar char="§"/>
        <a:defRPr kern="1200">
          <a:solidFill>
            <a:srgbClr val="00338E"/>
          </a:solidFill>
          <a:latin typeface="Verdana" pitchFamily="34" charset="0"/>
          <a:ea typeface="Verdana" pitchFamily="34" charset="0"/>
          <a:cs typeface="Verdana" pitchFamily="34" charset="0"/>
        </a:defRPr>
      </a:lvl3pPr>
      <a:lvl4pPr marL="1143000" indent="-228600" algn="l" rtl="0" eaLnBrk="0" fontAlgn="base" hangingPunct="0">
        <a:lnSpc>
          <a:spcPct val="95000"/>
        </a:lnSpc>
        <a:spcBef>
          <a:spcPts val="600"/>
        </a:spcBef>
        <a:spcAft>
          <a:spcPct val="0"/>
        </a:spcAft>
        <a:buClr>
          <a:srgbClr val="71C4DA"/>
        </a:buClr>
        <a:buFont typeface="Courier New" pitchFamily="49" charset="0"/>
        <a:buChar char="o"/>
        <a:defRPr sz="1600" kern="1200">
          <a:solidFill>
            <a:srgbClr val="00338E"/>
          </a:solidFill>
          <a:latin typeface="Verdana" pitchFamily="34" charset="0"/>
          <a:ea typeface="Verdana" pitchFamily="34" charset="0"/>
          <a:cs typeface="Verdana" pitchFamily="34" charset="0"/>
        </a:defRPr>
      </a:lvl4pPr>
      <a:lvl5pPr marL="1371600" indent="-228600" algn="l" rtl="0" eaLnBrk="0" fontAlgn="base" hangingPunct="0">
        <a:lnSpc>
          <a:spcPct val="95000"/>
        </a:lnSpc>
        <a:spcBef>
          <a:spcPts val="600"/>
        </a:spcBef>
        <a:spcAft>
          <a:spcPct val="0"/>
        </a:spcAft>
        <a:buClr>
          <a:srgbClr val="71C4DA"/>
        </a:buClr>
        <a:buFont typeface="Arial" pitchFamily="34" charset="0"/>
        <a:buChar char="•"/>
        <a:defRPr sz="1600" kern="1200">
          <a:solidFill>
            <a:srgbClr val="00338E"/>
          </a:solidFill>
          <a:latin typeface="Verdana" pitchFamily="34" charset="0"/>
          <a:ea typeface="Verdana" pitchFamily="34" charset="0"/>
          <a:cs typeface="Verdana" pitchFamily="34"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0" name="Rectangle 7"/>
          <p:cNvSpPr>
            <a:spLocks noChangeArrowheads="1"/>
          </p:cNvSpPr>
          <p:nvPr userDrawn="1"/>
        </p:nvSpPr>
        <p:spPr bwMode="auto">
          <a:xfrm>
            <a:off x="0" y="0"/>
            <a:ext cx="9144000" cy="1219200"/>
          </a:xfrm>
          <a:prstGeom prst="rect">
            <a:avLst/>
          </a:prstGeom>
          <a:solidFill>
            <a:srgbClr val="00338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ヒラギノ角ゴ Pro W3" pitchFamily="122" charset="-128"/>
              </a:defRPr>
            </a:lvl1pPr>
            <a:lvl2pPr marL="742950" indent="-285750" eaLnBrk="0" hangingPunct="0">
              <a:defRPr sz="2400">
                <a:solidFill>
                  <a:schemeClr val="tx1"/>
                </a:solidFill>
                <a:latin typeface="Arial" pitchFamily="34" charset="0"/>
                <a:ea typeface="ヒラギノ角ゴ Pro W3" pitchFamily="122" charset="-128"/>
              </a:defRPr>
            </a:lvl2pPr>
            <a:lvl3pPr marL="1143000" indent="-228600" eaLnBrk="0" hangingPunct="0">
              <a:defRPr sz="2400">
                <a:solidFill>
                  <a:schemeClr val="tx1"/>
                </a:solidFill>
                <a:latin typeface="Arial" pitchFamily="34" charset="0"/>
                <a:ea typeface="ヒラギノ角ゴ Pro W3" pitchFamily="122" charset="-128"/>
              </a:defRPr>
            </a:lvl3pPr>
            <a:lvl4pPr marL="1600200" indent="-228600" eaLnBrk="0" hangingPunct="0">
              <a:defRPr sz="2400">
                <a:solidFill>
                  <a:schemeClr val="tx1"/>
                </a:solidFill>
                <a:latin typeface="Arial" pitchFamily="34" charset="0"/>
                <a:ea typeface="ヒラギノ角ゴ Pro W3" pitchFamily="122" charset="-128"/>
              </a:defRPr>
            </a:lvl4pPr>
            <a:lvl5pPr marL="2057400" indent="-228600" eaLnBrk="0" hangingPunct="0">
              <a:defRPr sz="2400">
                <a:solidFill>
                  <a:schemeClr val="tx1"/>
                </a:solidFill>
                <a:latin typeface="Arial" pitchFamily="34" charset="0"/>
                <a:ea typeface="ヒラギノ角ゴ Pro W3" pitchFamily="122"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2"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2"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2"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2" charset="-128"/>
              </a:defRPr>
            </a:lvl9pPr>
          </a:lstStyle>
          <a:p>
            <a:pPr algn="ctr" eaLnBrk="1" hangingPunct="1"/>
            <a:endParaRPr lang="en-US" altLang="en-US" sz="1600">
              <a:solidFill>
                <a:schemeClr val="bg1"/>
              </a:solidFill>
            </a:endParaRPr>
          </a:p>
        </p:txBody>
      </p:sp>
      <p:sp>
        <p:nvSpPr>
          <p:cNvPr id="12291" name="Title Placeholder 1"/>
          <p:cNvSpPr>
            <a:spLocks noGrp="1"/>
          </p:cNvSpPr>
          <p:nvPr>
            <p:ph type="title"/>
          </p:nvPr>
        </p:nvSpPr>
        <p:spPr bwMode="auto">
          <a:xfrm>
            <a:off x="457200" y="342900"/>
            <a:ext cx="8229600"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2292" name="Text Placeholder 2"/>
          <p:cNvSpPr>
            <a:spLocks noGrp="1"/>
          </p:cNvSpPr>
          <p:nvPr>
            <p:ph type="body" idx="1"/>
          </p:nvPr>
        </p:nvSpPr>
        <p:spPr bwMode="auto">
          <a:xfrm>
            <a:off x="457200" y="1524000"/>
            <a:ext cx="8229600" cy="464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 name="Slide Number Placeholder 5"/>
          <p:cNvSpPr>
            <a:spLocks noGrp="1"/>
          </p:cNvSpPr>
          <p:nvPr>
            <p:ph type="sldNum" sz="quarter" idx="4"/>
          </p:nvPr>
        </p:nvSpPr>
        <p:spPr>
          <a:xfrm>
            <a:off x="0" y="6391275"/>
            <a:ext cx="457200" cy="3143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00338E"/>
                </a:solidFill>
                <a:latin typeface="Verdana" pitchFamily="34" charset="0"/>
              </a:defRPr>
            </a:lvl1pPr>
          </a:lstStyle>
          <a:p>
            <a:fld id="{AEC14556-4D48-4CFA-BC68-0C3CD720250D}" type="slidenum">
              <a:rPr lang="en-US" altLang="en-US"/>
              <a:pPr/>
              <a:t>‹#›</a:t>
            </a:fld>
            <a:endParaRPr lang="en-US" altLang="en-US"/>
          </a:p>
        </p:txBody>
      </p:sp>
      <p:sp>
        <p:nvSpPr>
          <p:cNvPr id="14" name="TextBox 9"/>
          <p:cNvSpPr txBox="1">
            <a:spLocks noChangeArrowheads="1"/>
          </p:cNvSpPr>
          <p:nvPr userDrawn="1"/>
        </p:nvSpPr>
        <p:spPr bwMode="auto">
          <a:xfrm>
            <a:off x="5486400" y="6400800"/>
            <a:ext cx="33528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a:defRPr/>
            </a:pPr>
            <a:r>
              <a:rPr lang="en-US" dirty="0">
                <a:solidFill>
                  <a:srgbClr val="00338E"/>
                </a:solidFill>
                <a:latin typeface="Cambria" charset="0"/>
                <a:cs typeface="Cambria" charset="0"/>
              </a:rPr>
              <a:t>Worcester State University</a:t>
            </a:r>
          </a:p>
        </p:txBody>
      </p:sp>
      <p:sp>
        <p:nvSpPr>
          <p:cNvPr id="15" name="Footer Placeholder 2"/>
          <p:cNvSpPr>
            <a:spLocks noGrp="1"/>
          </p:cNvSpPr>
          <p:nvPr>
            <p:ph type="ftr" sz="quarter" idx="3"/>
          </p:nvPr>
        </p:nvSpPr>
        <p:spPr>
          <a:xfrm>
            <a:off x="457200" y="6400800"/>
            <a:ext cx="5105400" cy="304800"/>
          </a:xfrm>
          <a:prstGeom prst="rect">
            <a:avLst/>
          </a:prstGeom>
        </p:spPr>
        <p:txBody>
          <a:bodyPr/>
          <a:lstStyle>
            <a:lvl1pPr fontAlgn="auto">
              <a:spcBef>
                <a:spcPts val="0"/>
              </a:spcBef>
              <a:spcAft>
                <a:spcPts val="0"/>
              </a:spcAft>
              <a:defRPr sz="1600" b="0">
                <a:solidFill>
                  <a:srgbClr val="00338E"/>
                </a:solidFill>
                <a:latin typeface="Verdana"/>
                <a:ea typeface="+mn-ea"/>
                <a:cs typeface="Verdana"/>
              </a:defRPr>
            </a:lvl1pPr>
          </a:lstStyle>
          <a:p>
            <a:pPr>
              <a:defRPr/>
            </a:pPr>
            <a:endParaRPr lang="en-US"/>
          </a:p>
        </p:txBody>
      </p:sp>
    </p:spTree>
    <p:extLst>
      <p:ext uri="{BB962C8B-B14F-4D97-AF65-F5344CB8AC3E}">
        <p14:creationId xmlns:p14="http://schemas.microsoft.com/office/powerpoint/2010/main" val="2284919390"/>
      </p:ext>
    </p:extLst>
  </p:cSld>
  <p:clrMap bg1="lt1" tx1="dk1" bg2="lt2" tx2="dk2" accent1="accent1" accent2="accent2" accent3="accent3" accent4="accent4" accent5="accent5" accent6="accent6" hlink="hlink" folHlink="folHlink"/>
  <p:sldLayoutIdLst>
    <p:sldLayoutId id="2147483787" r:id="rId1"/>
  </p:sldLayoutIdLst>
  <p:hf hdr="0" dt="0"/>
  <p:txStyles>
    <p:titleStyle>
      <a:lvl1pPr algn="l" rtl="0" eaLnBrk="0" fontAlgn="base" hangingPunct="0">
        <a:spcBef>
          <a:spcPct val="0"/>
        </a:spcBef>
        <a:spcAft>
          <a:spcPct val="0"/>
        </a:spcAft>
        <a:defRPr sz="3200" b="1" kern="1200">
          <a:solidFill>
            <a:schemeClr val="bg1"/>
          </a:solidFill>
          <a:latin typeface="Georgia"/>
          <a:ea typeface="ヒラギノ角ゴ Pro W3" charset="0"/>
          <a:cs typeface="Georgia"/>
        </a:defRPr>
      </a:lvl1pPr>
      <a:lvl2pPr algn="l" rtl="0" eaLnBrk="0" fontAlgn="base" hangingPunct="0">
        <a:spcBef>
          <a:spcPct val="0"/>
        </a:spcBef>
        <a:spcAft>
          <a:spcPct val="0"/>
        </a:spcAft>
        <a:defRPr sz="3200" b="1">
          <a:solidFill>
            <a:schemeClr val="bg1"/>
          </a:solidFill>
          <a:latin typeface="Georgia" charset="0"/>
          <a:ea typeface="ヒラギノ角ゴ Pro W3" charset="0"/>
          <a:cs typeface="Verdana" charset="0"/>
        </a:defRPr>
      </a:lvl2pPr>
      <a:lvl3pPr algn="l" rtl="0" eaLnBrk="0" fontAlgn="base" hangingPunct="0">
        <a:spcBef>
          <a:spcPct val="0"/>
        </a:spcBef>
        <a:spcAft>
          <a:spcPct val="0"/>
        </a:spcAft>
        <a:defRPr sz="3200" b="1">
          <a:solidFill>
            <a:schemeClr val="bg1"/>
          </a:solidFill>
          <a:latin typeface="Georgia" charset="0"/>
          <a:ea typeface="ヒラギノ角ゴ Pro W3" charset="0"/>
          <a:cs typeface="Verdana" charset="0"/>
        </a:defRPr>
      </a:lvl3pPr>
      <a:lvl4pPr algn="l" rtl="0" eaLnBrk="0" fontAlgn="base" hangingPunct="0">
        <a:spcBef>
          <a:spcPct val="0"/>
        </a:spcBef>
        <a:spcAft>
          <a:spcPct val="0"/>
        </a:spcAft>
        <a:defRPr sz="3200" b="1">
          <a:solidFill>
            <a:schemeClr val="bg1"/>
          </a:solidFill>
          <a:latin typeface="Georgia" charset="0"/>
          <a:ea typeface="ヒラギノ角ゴ Pro W3" charset="0"/>
          <a:cs typeface="Verdana" charset="0"/>
        </a:defRPr>
      </a:lvl4pPr>
      <a:lvl5pPr algn="l" rtl="0" eaLnBrk="0" fontAlgn="base" hangingPunct="0">
        <a:spcBef>
          <a:spcPct val="0"/>
        </a:spcBef>
        <a:spcAft>
          <a:spcPct val="0"/>
        </a:spcAft>
        <a:defRPr sz="3200" b="1">
          <a:solidFill>
            <a:schemeClr val="bg1"/>
          </a:solidFill>
          <a:latin typeface="Georgia" charset="0"/>
          <a:ea typeface="ヒラギノ角ゴ Pro W3" charset="0"/>
          <a:cs typeface="Verdana"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lnSpc>
          <a:spcPct val="95000"/>
        </a:lnSpc>
        <a:spcBef>
          <a:spcPts val="1200"/>
        </a:spcBef>
        <a:spcAft>
          <a:spcPct val="0"/>
        </a:spcAft>
        <a:buClr>
          <a:srgbClr val="71C4DA"/>
        </a:buClr>
        <a:buFont typeface="Arial" pitchFamily="34" charset="0"/>
        <a:buChar char="•"/>
        <a:defRPr sz="2400" kern="1200">
          <a:solidFill>
            <a:srgbClr val="00338E"/>
          </a:solidFill>
          <a:latin typeface="Verdana" pitchFamily="34" charset="0"/>
          <a:ea typeface="ヒラギノ角ゴ Pro W3" charset="0"/>
          <a:cs typeface="Verdana" pitchFamily="34" charset="0"/>
        </a:defRPr>
      </a:lvl1pPr>
      <a:lvl2pPr marL="593725" indent="-273050" algn="l" rtl="0" eaLnBrk="0" fontAlgn="base" hangingPunct="0">
        <a:lnSpc>
          <a:spcPct val="95000"/>
        </a:lnSpc>
        <a:spcBef>
          <a:spcPts val="600"/>
        </a:spcBef>
        <a:spcAft>
          <a:spcPct val="0"/>
        </a:spcAft>
        <a:buClr>
          <a:srgbClr val="71C4DA"/>
        </a:buClr>
        <a:buFont typeface="Verdana" pitchFamily="34" charset="0"/>
        <a:buChar char="─"/>
        <a:defRPr sz="2000" kern="1200">
          <a:solidFill>
            <a:srgbClr val="00338E"/>
          </a:solidFill>
          <a:latin typeface="Verdana" pitchFamily="34" charset="0"/>
          <a:ea typeface="Verdana" pitchFamily="34" charset="0"/>
          <a:cs typeface="Verdana" pitchFamily="34" charset="0"/>
        </a:defRPr>
      </a:lvl2pPr>
      <a:lvl3pPr marL="868363" indent="-228600" algn="l" rtl="0" eaLnBrk="0" fontAlgn="base" hangingPunct="0">
        <a:lnSpc>
          <a:spcPct val="95000"/>
        </a:lnSpc>
        <a:spcBef>
          <a:spcPts val="600"/>
        </a:spcBef>
        <a:spcAft>
          <a:spcPct val="0"/>
        </a:spcAft>
        <a:buClr>
          <a:srgbClr val="71C4DA"/>
        </a:buClr>
        <a:buFont typeface="Wingdings" pitchFamily="2" charset="2"/>
        <a:buChar char="§"/>
        <a:defRPr kern="1200">
          <a:solidFill>
            <a:srgbClr val="00338E"/>
          </a:solidFill>
          <a:latin typeface="Verdana" pitchFamily="34" charset="0"/>
          <a:ea typeface="Verdana" pitchFamily="34" charset="0"/>
          <a:cs typeface="Verdana" pitchFamily="34" charset="0"/>
        </a:defRPr>
      </a:lvl3pPr>
      <a:lvl4pPr marL="1143000" indent="-228600" algn="l" rtl="0" eaLnBrk="0" fontAlgn="base" hangingPunct="0">
        <a:lnSpc>
          <a:spcPct val="95000"/>
        </a:lnSpc>
        <a:spcBef>
          <a:spcPts val="600"/>
        </a:spcBef>
        <a:spcAft>
          <a:spcPct val="0"/>
        </a:spcAft>
        <a:buClr>
          <a:srgbClr val="71C4DA"/>
        </a:buClr>
        <a:buFont typeface="Courier New" pitchFamily="49" charset="0"/>
        <a:buChar char="o"/>
        <a:defRPr sz="1600" kern="1200">
          <a:solidFill>
            <a:srgbClr val="00338E"/>
          </a:solidFill>
          <a:latin typeface="Verdana" pitchFamily="34" charset="0"/>
          <a:ea typeface="Verdana" pitchFamily="34" charset="0"/>
          <a:cs typeface="Verdana" pitchFamily="34" charset="0"/>
        </a:defRPr>
      </a:lvl4pPr>
      <a:lvl5pPr marL="1371600" indent="-228600" algn="l" rtl="0" eaLnBrk="0" fontAlgn="base" hangingPunct="0">
        <a:lnSpc>
          <a:spcPct val="95000"/>
        </a:lnSpc>
        <a:spcBef>
          <a:spcPts val="600"/>
        </a:spcBef>
        <a:spcAft>
          <a:spcPct val="0"/>
        </a:spcAft>
        <a:buClr>
          <a:srgbClr val="71C4DA"/>
        </a:buClr>
        <a:buFont typeface="Arial" pitchFamily="34" charset="0"/>
        <a:buChar char="•"/>
        <a:defRPr sz="1600" kern="1200">
          <a:solidFill>
            <a:srgbClr val="00338E"/>
          </a:solidFill>
          <a:latin typeface="Verdana" pitchFamily="34" charset="0"/>
          <a:ea typeface="Verdana" pitchFamily="34" charset="0"/>
          <a:cs typeface="Verdana" pitchFamily="34"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dlss.flvc.org/documents/210036/1314923/2018+Student+Textbook+and+Course+Materials+Survey+Report+--+FINAL+VERSION+--+20190308.pdf/07478d85-89c2-3742-209a-9cc5df8cd7ea"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mass.edu/strategic/equity.asp"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libguides.worcester.edu/oeri"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mass.edu/strategic/oer.asp"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Institutional%20repositories%20(http:/www.opendoar.org,%20https:/oasis.geneseo.edu/index.php,%20https:/oerworkshop.commons.gc.cuny.edu/"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www.open-science-repository.com/" TargetMode="External"/><Relationship Id="rId3" Type="http://schemas.openxmlformats.org/officeDocument/2006/relationships/hyperlink" Target="https://oasis.geneseo.edu/index.php" TargetMode="External"/><Relationship Id="rId7" Type="http://schemas.openxmlformats.org/officeDocument/2006/relationships/hyperlink" Target="https://osf.io/preprints/socarxiv" TargetMode="External"/><Relationship Id="rId2" Type="http://schemas.openxmlformats.org/officeDocument/2006/relationships/hyperlink" Target="http://www.opendoar.org/" TargetMode="External"/><Relationship Id="rId1" Type="http://schemas.openxmlformats.org/officeDocument/2006/relationships/slideLayout" Target="../slideLayouts/slideLayout2.xml"/><Relationship Id="rId6" Type="http://schemas.openxmlformats.org/officeDocument/2006/relationships/hyperlink" Target="https://www.oercommons.org/oer" TargetMode="External"/><Relationship Id="rId5" Type="http://schemas.openxmlformats.org/officeDocument/2006/relationships/hyperlink" Target="https://figshare.com/" TargetMode="External"/><Relationship Id="rId10" Type="http://schemas.openxmlformats.org/officeDocument/2006/relationships/hyperlink" Target="https://ocw.mit.edu/index.htm" TargetMode="External"/><Relationship Id="rId4" Type="http://schemas.openxmlformats.org/officeDocument/2006/relationships/hyperlink" Target="https://oerworkshop.commons.gc.cuny.edu/" TargetMode="External"/><Relationship Id="rId9" Type="http://schemas.openxmlformats.org/officeDocument/2006/relationships/hyperlink" Target="https://arxiv.org/"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www.nbcnews.com/feature/freshman-year/college-textbook-prices-have-risen-812-percent-1978-n399926" TargetMode="External"/><Relationship Id="rId4" Type="http://schemas.openxmlformats.org/officeDocument/2006/relationships/hyperlink" Target="http://www.dailytoreador.com/news/library-student-government-hoping-for-solution-to-expensive-book-prices/article_490647b8-36d1-11e8-a857-9325559e8187.html"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Legislative Briefings </a:t>
            </a:r>
          </a:p>
        </p:txBody>
      </p:sp>
      <p:sp>
        <p:nvSpPr>
          <p:cNvPr id="3" name="Text Placeholder 2"/>
          <p:cNvSpPr>
            <a:spLocks noGrp="1"/>
          </p:cNvSpPr>
          <p:nvPr>
            <p:ph idx="1"/>
          </p:nvPr>
        </p:nvSpPr>
        <p:spPr/>
        <p:txBody>
          <a:bodyPr/>
          <a:lstStyle/>
          <a:p>
            <a:pPr marL="215504" lvl="1" indent="0">
              <a:buNone/>
            </a:pPr>
            <a:r>
              <a:rPr lang="en-US" sz="2100" dirty="0"/>
              <a:t>			</a:t>
            </a:r>
            <a:endParaRPr lang="en-US" sz="2400" dirty="0"/>
          </a:p>
        </p:txBody>
      </p:sp>
      <p:graphicFrame>
        <p:nvGraphicFramePr>
          <p:cNvPr id="4" name="Table 3">
            <a:extLst>
              <a:ext uri="{FF2B5EF4-FFF2-40B4-BE49-F238E27FC236}">
                <a16:creationId xmlns:a16="http://schemas.microsoft.com/office/drawing/2014/main" id="{B2A779E5-2802-416F-85CD-8B05B22C3EC8}"/>
              </a:ext>
            </a:extLst>
          </p:cNvPr>
          <p:cNvGraphicFramePr>
            <a:graphicFrameLocks noGrp="1"/>
          </p:cNvGraphicFramePr>
          <p:nvPr/>
        </p:nvGraphicFramePr>
        <p:xfrm>
          <a:off x="1061555" y="1356559"/>
          <a:ext cx="7020890" cy="4983081"/>
        </p:xfrm>
        <a:graphic>
          <a:graphicData uri="http://schemas.openxmlformats.org/drawingml/2006/table">
            <a:tbl>
              <a:tblPr/>
              <a:tblGrid>
                <a:gridCol w="3185866">
                  <a:extLst>
                    <a:ext uri="{9D8B030D-6E8A-4147-A177-3AD203B41FA5}">
                      <a16:colId xmlns:a16="http://schemas.microsoft.com/office/drawing/2014/main" val="1720703906"/>
                    </a:ext>
                  </a:extLst>
                </a:gridCol>
                <a:gridCol w="3835024">
                  <a:extLst>
                    <a:ext uri="{9D8B030D-6E8A-4147-A177-3AD203B41FA5}">
                      <a16:colId xmlns:a16="http://schemas.microsoft.com/office/drawing/2014/main" val="3477364736"/>
                    </a:ext>
                  </a:extLst>
                </a:gridCol>
              </a:tblGrid>
              <a:tr h="411987">
                <a:tc>
                  <a:txBody>
                    <a:bodyPr/>
                    <a:lstStyle/>
                    <a:p>
                      <a:pPr algn="ctr" fontAlgn="b"/>
                      <a:r>
                        <a:rPr lang="en-US" sz="2300" b="1" i="0" u="sng" strike="noStrike" dirty="0">
                          <a:solidFill>
                            <a:schemeClr val="tx2"/>
                          </a:solidFill>
                          <a:effectLst/>
                          <a:latin typeface="Calibri" panose="020F0502020204030204" pitchFamily="34" charset="0"/>
                        </a:rPr>
                        <a:t>Venue</a:t>
                      </a:r>
                    </a:p>
                  </a:txBody>
                  <a:tcPr marL="9150" marR="9150" marT="91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300" b="1" i="0" u="sng" strike="noStrike" dirty="0">
                          <a:solidFill>
                            <a:schemeClr val="tx2"/>
                          </a:solidFill>
                          <a:effectLst/>
                          <a:latin typeface="Calibri" panose="020F0502020204030204" pitchFamily="34" charset="0"/>
                        </a:rPr>
                        <a:t>Legislative Offices</a:t>
                      </a:r>
                    </a:p>
                  </a:txBody>
                  <a:tcPr marL="9150" marR="9150" marT="91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859167"/>
                  </a:ext>
                </a:extLst>
              </a:tr>
              <a:tr h="912257">
                <a:tc>
                  <a:txBody>
                    <a:bodyPr/>
                    <a:lstStyle/>
                    <a:p>
                      <a:pPr algn="ctr" fontAlgn="ctr"/>
                      <a:r>
                        <a:rPr lang="en-US" sz="1800" b="1" i="0" u="none" strike="noStrike" dirty="0">
                          <a:solidFill>
                            <a:schemeClr val="tx2"/>
                          </a:solidFill>
                          <a:effectLst/>
                          <a:latin typeface="Calibri" panose="020F0502020204030204" pitchFamily="34" charset="0"/>
                        </a:rPr>
                        <a:t>State House</a:t>
                      </a:r>
                    </a:p>
                  </a:txBody>
                  <a:tcPr marL="9150" marR="9150" marT="91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dirty="0">
                          <a:solidFill>
                            <a:schemeClr val="tx2"/>
                          </a:solidFill>
                          <a:effectLst/>
                          <a:latin typeface="Calibri" panose="020F0502020204030204" pitchFamily="34" charset="0"/>
                        </a:rPr>
                        <a:t>Sen. Bruce </a:t>
                      </a:r>
                      <a:r>
                        <a:rPr lang="en-US" sz="1800" b="1" i="0" u="none" strike="noStrike" dirty="0" err="1">
                          <a:solidFill>
                            <a:schemeClr val="tx2"/>
                          </a:solidFill>
                          <a:effectLst/>
                          <a:latin typeface="Calibri" panose="020F0502020204030204" pitchFamily="34" charset="0"/>
                        </a:rPr>
                        <a:t>Tarr</a:t>
                      </a:r>
                      <a:r>
                        <a:rPr lang="en-US" sz="1800" b="1" i="0" u="none" strike="noStrike" dirty="0">
                          <a:solidFill>
                            <a:schemeClr val="tx2"/>
                          </a:solidFill>
                          <a:effectLst/>
                          <a:latin typeface="Calibri" panose="020F0502020204030204" pitchFamily="34" charset="0"/>
                        </a:rPr>
                        <a:t>, Sen. Walter </a:t>
                      </a:r>
                      <a:r>
                        <a:rPr lang="en-US" sz="1800" b="1" i="0" u="none" strike="noStrike" dirty="0" err="1">
                          <a:solidFill>
                            <a:schemeClr val="tx2"/>
                          </a:solidFill>
                          <a:effectLst/>
                          <a:latin typeface="Calibri" panose="020F0502020204030204" pitchFamily="34" charset="0"/>
                        </a:rPr>
                        <a:t>Timilty</a:t>
                      </a:r>
                      <a:r>
                        <a:rPr lang="en-US" sz="1800" b="1" i="0" u="none" strike="noStrike" dirty="0">
                          <a:solidFill>
                            <a:schemeClr val="tx2"/>
                          </a:solidFill>
                          <a:effectLst/>
                          <a:latin typeface="Calibri" panose="020F0502020204030204" pitchFamily="34" charset="0"/>
                        </a:rPr>
                        <a:t>, Sen. Jamie Eldridge, Rep. Brad Hill, Rep. James </a:t>
                      </a:r>
                      <a:r>
                        <a:rPr lang="en-US" sz="1800" b="1" i="0" u="none" strike="noStrike" dirty="0" err="1">
                          <a:solidFill>
                            <a:schemeClr val="tx2"/>
                          </a:solidFill>
                          <a:effectLst/>
                          <a:latin typeface="Calibri" panose="020F0502020204030204" pitchFamily="34" charset="0"/>
                        </a:rPr>
                        <a:t>Arciero</a:t>
                      </a:r>
                      <a:endParaRPr lang="en-US" sz="1800" b="1" i="0" u="none" strike="noStrike" dirty="0">
                        <a:solidFill>
                          <a:schemeClr val="tx2"/>
                        </a:solidFill>
                        <a:effectLst/>
                        <a:latin typeface="Calibri" panose="020F0502020204030204" pitchFamily="34" charset="0"/>
                      </a:endParaRPr>
                    </a:p>
                  </a:txBody>
                  <a:tcPr marL="9150" marR="9150" marT="91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6938468"/>
                  </a:ext>
                </a:extLst>
              </a:tr>
              <a:tr h="912257">
                <a:tc>
                  <a:txBody>
                    <a:bodyPr/>
                    <a:lstStyle/>
                    <a:p>
                      <a:pPr algn="ctr" fontAlgn="ctr"/>
                      <a:r>
                        <a:rPr lang="en-US" sz="1800" b="1" i="0" u="none" strike="noStrike" dirty="0">
                          <a:solidFill>
                            <a:schemeClr val="tx2"/>
                          </a:solidFill>
                          <a:effectLst/>
                          <a:latin typeface="Calibri" panose="020F0502020204030204" pitchFamily="34" charset="0"/>
                        </a:rPr>
                        <a:t>Northern Essex Community College</a:t>
                      </a:r>
                    </a:p>
                  </a:txBody>
                  <a:tcPr marL="9150" marR="9150" marT="91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dirty="0">
                          <a:solidFill>
                            <a:schemeClr val="tx2"/>
                          </a:solidFill>
                          <a:effectLst/>
                          <a:latin typeface="Calibri" panose="020F0502020204030204" pitchFamily="34" charset="0"/>
                        </a:rPr>
                        <a:t>Sen. </a:t>
                      </a:r>
                      <a:r>
                        <a:rPr lang="en-US" sz="1800" b="1" i="0" u="none" strike="noStrike" dirty="0" err="1">
                          <a:solidFill>
                            <a:schemeClr val="tx2"/>
                          </a:solidFill>
                          <a:effectLst/>
                          <a:latin typeface="Calibri" panose="020F0502020204030204" pitchFamily="34" charset="0"/>
                        </a:rPr>
                        <a:t>Diania</a:t>
                      </a:r>
                      <a:r>
                        <a:rPr lang="en-US" sz="1800" b="1" i="0" u="none" strike="noStrike" dirty="0">
                          <a:solidFill>
                            <a:schemeClr val="tx2"/>
                          </a:solidFill>
                          <a:effectLst/>
                          <a:latin typeface="Calibri" panose="020F0502020204030204" pitchFamily="34" charset="0"/>
                        </a:rPr>
                        <a:t> </a:t>
                      </a:r>
                      <a:r>
                        <a:rPr lang="en-US" sz="1800" b="1" i="0" u="none" strike="noStrike" dirty="0" err="1">
                          <a:solidFill>
                            <a:schemeClr val="tx2"/>
                          </a:solidFill>
                          <a:effectLst/>
                          <a:latin typeface="Calibri" panose="020F0502020204030204" pitchFamily="34" charset="0"/>
                        </a:rPr>
                        <a:t>DiZoglio</a:t>
                      </a:r>
                      <a:r>
                        <a:rPr lang="en-US" sz="1800" b="1" i="0" u="none" strike="noStrike" dirty="0">
                          <a:solidFill>
                            <a:schemeClr val="tx2"/>
                          </a:solidFill>
                          <a:effectLst/>
                          <a:latin typeface="Calibri" panose="020F0502020204030204" pitchFamily="34" charset="0"/>
                        </a:rPr>
                        <a:t>, Rep. Andy Vargas, Rep. Lenny Mirra, Rep. Christina </a:t>
                      </a:r>
                      <a:r>
                        <a:rPr lang="en-US" sz="1800" b="1" i="0" u="none" strike="noStrike" dirty="0" err="1">
                          <a:solidFill>
                            <a:schemeClr val="tx2"/>
                          </a:solidFill>
                          <a:effectLst/>
                          <a:latin typeface="Calibri" panose="020F0502020204030204" pitchFamily="34" charset="0"/>
                        </a:rPr>
                        <a:t>Minnicucci</a:t>
                      </a:r>
                      <a:endParaRPr lang="en-US" sz="1800" b="1" i="0" u="none" strike="noStrike" dirty="0">
                        <a:solidFill>
                          <a:schemeClr val="tx2"/>
                        </a:solidFill>
                        <a:effectLst/>
                        <a:latin typeface="Calibri" panose="020F0502020204030204" pitchFamily="34" charset="0"/>
                      </a:endParaRPr>
                    </a:p>
                  </a:txBody>
                  <a:tcPr marL="9150" marR="9150" marT="91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7179331"/>
                  </a:ext>
                </a:extLst>
              </a:tr>
              <a:tr h="608171">
                <a:tc>
                  <a:txBody>
                    <a:bodyPr/>
                    <a:lstStyle/>
                    <a:p>
                      <a:pPr algn="ctr" fontAlgn="ctr"/>
                      <a:r>
                        <a:rPr lang="en-US" sz="1800" b="1" i="0" u="none" strike="noStrike" dirty="0">
                          <a:solidFill>
                            <a:schemeClr val="tx2"/>
                          </a:solidFill>
                          <a:effectLst/>
                          <a:latin typeface="Calibri" panose="020F0502020204030204" pitchFamily="34" charset="0"/>
                        </a:rPr>
                        <a:t>UMass Amherst</a:t>
                      </a:r>
                    </a:p>
                  </a:txBody>
                  <a:tcPr marL="9150" marR="9150" marT="91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dirty="0">
                          <a:solidFill>
                            <a:schemeClr val="tx2"/>
                          </a:solidFill>
                          <a:effectLst/>
                          <a:latin typeface="Calibri" panose="020F0502020204030204" pitchFamily="34" charset="0"/>
                        </a:rPr>
                        <a:t>Sen. Joanne Comerford, Rep. Mindy Domb, Rep. Lindsay </a:t>
                      </a:r>
                      <a:r>
                        <a:rPr lang="en-US" sz="1800" b="1" i="0" u="none" strike="noStrike" dirty="0" err="1">
                          <a:solidFill>
                            <a:schemeClr val="tx2"/>
                          </a:solidFill>
                          <a:effectLst/>
                          <a:latin typeface="Calibri" panose="020F0502020204030204" pitchFamily="34" charset="0"/>
                        </a:rPr>
                        <a:t>Sabadosa</a:t>
                      </a:r>
                      <a:endParaRPr lang="en-US" sz="1800" b="1" i="0" u="none" strike="noStrike" dirty="0">
                        <a:solidFill>
                          <a:schemeClr val="tx2"/>
                        </a:solidFill>
                        <a:effectLst/>
                        <a:latin typeface="Calibri" panose="020F0502020204030204" pitchFamily="34" charset="0"/>
                      </a:endParaRPr>
                    </a:p>
                  </a:txBody>
                  <a:tcPr marL="9150" marR="9150" marT="91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2564736"/>
                  </a:ext>
                </a:extLst>
              </a:tr>
              <a:tr h="304086">
                <a:tc>
                  <a:txBody>
                    <a:bodyPr/>
                    <a:lstStyle/>
                    <a:p>
                      <a:pPr algn="ctr" fontAlgn="ctr"/>
                      <a:r>
                        <a:rPr lang="en-US" sz="1800" b="1" i="0" u="none" strike="noStrike" dirty="0">
                          <a:solidFill>
                            <a:schemeClr val="tx2"/>
                          </a:solidFill>
                          <a:effectLst/>
                          <a:latin typeface="Calibri" panose="020F0502020204030204" pitchFamily="34" charset="0"/>
                        </a:rPr>
                        <a:t>Worcester State University</a:t>
                      </a:r>
                    </a:p>
                  </a:txBody>
                  <a:tcPr marL="9150" marR="9150" marT="91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dirty="0">
                          <a:solidFill>
                            <a:schemeClr val="tx2"/>
                          </a:solidFill>
                          <a:effectLst/>
                          <a:latin typeface="Calibri" panose="020F0502020204030204" pitchFamily="34" charset="0"/>
                        </a:rPr>
                        <a:t>Sen. Michael Moore</a:t>
                      </a:r>
                    </a:p>
                  </a:txBody>
                  <a:tcPr marL="9150" marR="9150" marT="91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5008735"/>
                  </a:ext>
                </a:extLst>
              </a:tr>
              <a:tr h="608171">
                <a:tc>
                  <a:txBody>
                    <a:bodyPr/>
                    <a:lstStyle/>
                    <a:p>
                      <a:pPr algn="ctr" fontAlgn="ctr"/>
                      <a:r>
                        <a:rPr lang="en-US" sz="1800" b="1" i="0" u="none" strike="noStrike" dirty="0">
                          <a:solidFill>
                            <a:schemeClr val="tx2"/>
                          </a:solidFill>
                          <a:effectLst/>
                          <a:latin typeface="Calibri" panose="020F0502020204030204" pitchFamily="34" charset="0"/>
                        </a:rPr>
                        <a:t>Bridgewater State University</a:t>
                      </a:r>
                    </a:p>
                  </a:txBody>
                  <a:tcPr marL="9150" marR="9150" marT="91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dirty="0">
                          <a:solidFill>
                            <a:schemeClr val="tx2"/>
                          </a:solidFill>
                          <a:effectLst/>
                          <a:latin typeface="Calibri" panose="020F0502020204030204" pitchFamily="34" charset="0"/>
                        </a:rPr>
                        <a:t>Sen. Marc Pacheco, Sen. Michael Brady, Rep. Kathleen </a:t>
                      </a:r>
                      <a:r>
                        <a:rPr lang="en-US" sz="1800" b="1" i="0" u="none" strike="noStrike" dirty="0" err="1">
                          <a:solidFill>
                            <a:schemeClr val="tx2"/>
                          </a:solidFill>
                          <a:effectLst/>
                          <a:latin typeface="Calibri" panose="020F0502020204030204" pitchFamily="34" charset="0"/>
                        </a:rPr>
                        <a:t>LaNatra</a:t>
                      </a:r>
                      <a:endParaRPr lang="en-US" sz="1800" b="1" i="0" u="none" strike="noStrike" dirty="0">
                        <a:solidFill>
                          <a:schemeClr val="tx2"/>
                        </a:solidFill>
                        <a:effectLst/>
                        <a:latin typeface="Calibri" panose="020F0502020204030204" pitchFamily="34" charset="0"/>
                      </a:endParaRPr>
                    </a:p>
                  </a:txBody>
                  <a:tcPr marL="9150" marR="9150" marT="91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1943446"/>
                  </a:ext>
                </a:extLst>
              </a:tr>
              <a:tr h="912257">
                <a:tc>
                  <a:txBody>
                    <a:bodyPr/>
                    <a:lstStyle/>
                    <a:p>
                      <a:pPr algn="ctr" fontAlgn="ctr"/>
                      <a:r>
                        <a:rPr lang="en-US" sz="1800" b="1" i="0" u="none" strike="noStrike" dirty="0">
                          <a:solidFill>
                            <a:schemeClr val="tx2"/>
                          </a:solidFill>
                          <a:effectLst/>
                          <a:latin typeface="Calibri" panose="020F0502020204030204" pitchFamily="34" charset="0"/>
                        </a:rPr>
                        <a:t>Middlesex Community College</a:t>
                      </a:r>
                    </a:p>
                  </a:txBody>
                  <a:tcPr marL="9150" marR="9150" marT="91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dirty="0">
                          <a:solidFill>
                            <a:schemeClr val="tx2"/>
                          </a:solidFill>
                          <a:effectLst/>
                          <a:latin typeface="Calibri" panose="020F0502020204030204" pitchFamily="34" charset="0"/>
                        </a:rPr>
                        <a:t>Sen. Edward Kennedy, Rep. Ken Gordon, Rep. Mark Lombardo, Rep. Tom Golden</a:t>
                      </a:r>
                    </a:p>
                  </a:txBody>
                  <a:tcPr marL="9150" marR="9150" marT="91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8485384"/>
                  </a:ext>
                </a:extLst>
              </a:tr>
              <a:tr h="313895">
                <a:tc>
                  <a:txBody>
                    <a:bodyPr/>
                    <a:lstStyle/>
                    <a:p>
                      <a:pPr algn="ctr" fontAlgn="ctr"/>
                      <a:r>
                        <a:rPr lang="en-US" sz="1800" b="1" i="0" u="none" strike="noStrike" dirty="0">
                          <a:solidFill>
                            <a:schemeClr val="tx2"/>
                          </a:solidFill>
                          <a:effectLst/>
                          <a:latin typeface="Calibri" panose="020F0502020204030204" pitchFamily="34" charset="0"/>
                        </a:rPr>
                        <a:t>Massasoit Community College</a:t>
                      </a:r>
                    </a:p>
                  </a:txBody>
                  <a:tcPr marL="9150" marR="9150" marT="91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1" i="0" u="none" strike="noStrike" dirty="0">
                          <a:solidFill>
                            <a:schemeClr val="tx2"/>
                          </a:solidFill>
                          <a:effectLst/>
                          <a:latin typeface="Calibri" panose="020F0502020204030204" pitchFamily="34" charset="0"/>
                        </a:rPr>
                        <a:t>(scheduled for April 3)</a:t>
                      </a:r>
                    </a:p>
                  </a:txBody>
                  <a:tcPr marL="9150" marR="9150" marT="91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7127532"/>
                  </a:ext>
                </a:extLst>
              </a:tr>
            </a:tbl>
          </a:graphicData>
        </a:graphic>
      </p:graphicFrame>
    </p:spTree>
    <p:extLst>
      <p:ext uri="{BB962C8B-B14F-4D97-AF65-F5344CB8AC3E}">
        <p14:creationId xmlns:p14="http://schemas.microsoft.com/office/powerpoint/2010/main" val="1452799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107"/>
          <p:cNvSpPr/>
          <p:nvPr/>
        </p:nvSpPr>
        <p:spPr>
          <a:xfrm>
            <a:off x="1612243" y="1579856"/>
            <a:ext cx="5919525" cy="767475"/>
          </a:xfrm>
          <a:prstGeom prst="rect">
            <a:avLst/>
          </a:prstGeom>
          <a:noFill/>
          <a:ln>
            <a:noFill/>
          </a:ln>
        </p:spPr>
        <p:txBody>
          <a:bodyPr spcFirstLastPara="1" wrap="square" lIns="14288" tIns="14288" rIns="14288" bIns="14288" anchor="ctr" anchorCtr="0">
            <a:noAutofit/>
          </a:bodyPr>
          <a:lstStyle/>
          <a:p>
            <a:pPr defTabSz="914378">
              <a:buClr>
                <a:srgbClr val="000000"/>
              </a:buClr>
              <a:buSzPts val="3200"/>
            </a:pPr>
            <a:r>
              <a:rPr lang="en" sz="2400" kern="0" dirty="0">
                <a:solidFill>
                  <a:srgbClr val="000000"/>
                </a:solidFill>
                <a:latin typeface="Avenir"/>
                <a:ea typeface="Avenir"/>
                <a:cs typeface="Avenir"/>
                <a:sym typeface="Avenir"/>
              </a:rPr>
              <a:t>In your academic career, has the cost of required textbooks caused you to:</a:t>
            </a:r>
            <a:endParaRPr sz="1050" kern="0" dirty="0">
              <a:solidFill>
                <a:srgbClr val="000000"/>
              </a:solidFill>
              <a:latin typeface="Avenir"/>
              <a:ea typeface="Avenir"/>
              <a:cs typeface="Avenir"/>
              <a:sym typeface="Avenir"/>
            </a:endParaRPr>
          </a:p>
        </p:txBody>
      </p:sp>
      <p:sp>
        <p:nvSpPr>
          <p:cNvPr id="573" name="Google Shape;573;p107"/>
          <p:cNvSpPr/>
          <p:nvPr/>
        </p:nvSpPr>
        <p:spPr>
          <a:xfrm>
            <a:off x="500634" y="6072363"/>
            <a:ext cx="8284464" cy="236582"/>
          </a:xfrm>
          <a:prstGeom prst="rect">
            <a:avLst/>
          </a:prstGeom>
          <a:noFill/>
          <a:ln>
            <a:noFill/>
          </a:ln>
        </p:spPr>
        <p:txBody>
          <a:bodyPr spcFirstLastPara="1" wrap="square" lIns="14288" tIns="14288" rIns="14288" bIns="14288" anchor="ctr" anchorCtr="0">
            <a:noAutofit/>
          </a:bodyPr>
          <a:lstStyle/>
          <a:p>
            <a:pPr defTabSz="914378">
              <a:buClr>
                <a:srgbClr val="000000"/>
              </a:buClr>
            </a:pPr>
            <a:r>
              <a:rPr lang="en" sz="1200" u="sng" kern="0" dirty="0">
                <a:solidFill>
                  <a:srgbClr val="0277BD"/>
                </a:solidFill>
                <a:latin typeface="Arial"/>
                <a:cs typeface="Arial"/>
                <a:sym typeface="Arial"/>
                <a:hlinkClick r:id="rId3"/>
              </a:rPr>
              <a:t>https://dlss.flvc.org/documents/210036/1314923/2018+Student+Textbook+and+Course+Materials+Survey+Report+--+FINAL+VERSION+--+20190308.pdf/07478d85-89c2-3742-209a-9cc5df8cd7ea</a:t>
            </a:r>
            <a:endParaRPr sz="1200" kern="0" dirty="0">
              <a:solidFill>
                <a:srgbClr val="F46524"/>
              </a:solidFill>
              <a:latin typeface="Arial"/>
              <a:cs typeface="Arial"/>
              <a:sym typeface="Arial"/>
            </a:endParaRPr>
          </a:p>
        </p:txBody>
      </p:sp>
      <p:graphicFrame>
        <p:nvGraphicFramePr>
          <p:cNvPr id="574" name="Google Shape;574;p107"/>
          <p:cNvGraphicFramePr/>
          <p:nvPr>
            <p:extLst>
              <p:ext uri="{D42A27DB-BD31-4B8C-83A1-F6EECF244321}">
                <p14:modId xmlns:p14="http://schemas.microsoft.com/office/powerpoint/2010/main" val="3201855761"/>
              </p:ext>
            </p:extLst>
          </p:nvPr>
        </p:nvGraphicFramePr>
        <p:xfrm>
          <a:off x="1612243" y="2498640"/>
          <a:ext cx="5195881" cy="2764258"/>
        </p:xfrm>
        <a:graphic>
          <a:graphicData uri="http://schemas.openxmlformats.org/drawingml/2006/table">
            <a:tbl>
              <a:tblPr>
                <a:noFill/>
              </a:tblPr>
              <a:tblGrid>
                <a:gridCol w="933786">
                  <a:extLst>
                    <a:ext uri="{9D8B030D-6E8A-4147-A177-3AD203B41FA5}">
                      <a16:colId xmlns:a16="http://schemas.microsoft.com/office/drawing/2014/main" val="20000"/>
                    </a:ext>
                  </a:extLst>
                </a:gridCol>
                <a:gridCol w="4262095">
                  <a:extLst>
                    <a:ext uri="{9D8B030D-6E8A-4147-A177-3AD203B41FA5}">
                      <a16:colId xmlns:a16="http://schemas.microsoft.com/office/drawing/2014/main" val="20001"/>
                    </a:ext>
                  </a:extLst>
                </a:gridCol>
              </a:tblGrid>
              <a:tr h="394894">
                <a:tc>
                  <a:txBody>
                    <a:bodyPr/>
                    <a:lstStyle/>
                    <a:p>
                      <a:pPr marL="0" marR="0" lvl="0" indent="0" algn="ctr" rtl="0">
                        <a:lnSpc>
                          <a:spcPct val="100000"/>
                        </a:lnSpc>
                        <a:spcBef>
                          <a:spcPts val="0"/>
                        </a:spcBef>
                        <a:spcAft>
                          <a:spcPts val="0"/>
                        </a:spcAft>
                        <a:buClr>
                          <a:srgbClr val="F1592A"/>
                        </a:buClr>
                        <a:buSzPts val="2300"/>
                        <a:buFont typeface="Avenir"/>
                        <a:buNone/>
                      </a:pPr>
                      <a:r>
                        <a:rPr lang="en" sz="1700" u="none" strike="noStrike" cap="none">
                          <a:solidFill>
                            <a:srgbClr val="F1592A"/>
                          </a:solidFill>
                          <a:latin typeface="Avenir"/>
                          <a:ea typeface="Avenir"/>
                          <a:cs typeface="Avenir"/>
                          <a:sym typeface="Avenir"/>
                        </a:rPr>
                        <a:t>6</a:t>
                      </a:r>
                      <a:r>
                        <a:rPr lang="en" sz="1700">
                          <a:solidFill>
                            <a:srgbClr val="F1592A"/>
                          </a:solidFill>
                          <a:latin typeface="Avenir"/>
                          <a:ea typeface="Avenir"/>
                          <a:cs typeface="Avenir"/>
                          <a:sym typeface="Avenir"/>
                        </a:rPr>
                        <a:t>4.2</a:t>
                      </a:r>
                      <a:r>
                        <a:rPr lang="en" sz="1700" u="none" strike="noStrike" cap="none">
                          <a:solidFill>
                            <a:srgbClr val="F1592A"/>
                          </a:solidFill>
                          <a:latin typeface="Avenir"/>
                          <a:ea typeface="Avenir"/>
                          <a:cs typeface="Avenir"/>
                          <a:sym typeface="Avenir"/>
                        </a:rPr>
                        <a:t>%</a:t>
                      </a:r>
                      <a:endParaRPr sz="800"/>
                    </a:p>
                  </a:txBody>
                  <a:tcPr marL="14288" marR="14288" marT="14288" marB="14288" anchor="ctr">
                    <a:lnL w="9525" cap="flat" cmpd="sng">
                      <a:solidFill>
                        <a:srgbClr val="000000">
                          <a:alpha val="0"/>
                        </a:srgbClr>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381000" algn="l" rtl="0">
                        <a:lnSpc>
                          <a:spcPct val="100000"/>
                        </a:lnSpc>
                        <a:spcBef>
                          <a:spcPts val="0"/>
                        </a:spcBef>
                        <a:spcAft>
                          <a:spcPts val="0"/>
                        </a:spcAft>
                        <a:buClr>
                          <a:srgbClr val="000000"/>
                        </a:buClr>
                        <a:buSzPts val="2300"/>
                        <a:buFont typeface="Avenir"/>
                        <a:buNone/>
                      </a:pPr>
                      <a:r>
                        <a:rPr lang="en" sz="1700" u="none" strike="noStrike" cap="none" dirty="0">
                          <a:solidFill>
                            <a:srgbClr val="000000"/>
                          </a:solidFill>
                          <a:latin typeface="Avenir"/>
                          <a:ea typeface="Avenir"/>
                          <a:cs typeface="Avenir"/>
                          <a:sym typeface="Avenir"/>
                        </a:rPr>
                        <a:t>Not purchase the required textbook</a:t>
                      </a:r>
                      <a:endParaRPr sz="800" dirty="0"/>
                    </a:p>
                  </a:txBody>
                  <a:tcPr marL="14288" marR="14288" marT="14288" marB="14288" anchor="ctr">
                    <a:lnL w="9525"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94894">
                <a:tc>
                  <a:txBody>
                    <a:bodyPr/>
                    <a:lstStyle/>
                    <a:p>
                      <a:pPr marL="0" marR="0" lvl="0" indent="0" algn="ctr" rtl="0">
                        <a:lnSpc>
                          <a:spcPct val="100000"/>
                        </a:lnSpc>
                        <a:spcBef>
                          <a:spcPts val="0"/>
                        </a:spcBef>
                        <a:spcAft>
                          <a:spcPts val="0"/>
                        </a:spcAft>
                        <a:buClr>
                          <a:srgbClr val="F1592A"/>
                        </a:buClr>
                        <a:buSzPts val="2300"/>
                        <a:buFont typeface="Avenir"/>
                        <a:buNone/>
                      </a:pPr>
                      <a:r>
                        <a:rPr lang="en" sz="1700" u="none" strike="noStrike" cap="none">
                          <a:solidFill>
                            <a:srgbClr val="F1592A"/>
                          </a:solidFill>
                          <a:latin typeface="Avenir"/>
                          <a:ea typeface="Avenir"/>
                          <a:cs typeface="Avenir"/>
                          <a:sym typeface="Avenir"/>
                        </a:rPr>
                        <a:t>4</a:t>
                      </a:r>
                      <a:r>
                        <a:rPr lang="en" sz="1700">
                          <a:solidFill>
                            <a:srgbClr val="F1592A"/>
                          </a:solidFill>
                          <a:latin typeface="Avenir"/>
                          <a:ea typeface="Avenir"/>
                          <a:cs typeface="Avenir"/>
                          <a:sym typeface="Avenir"/>
                        </a:rPr>
                        <a:t>2.8</a:t>
                      </a:r>
                      <a:r>
                        <a:rPr lang="en" sz="1700" u="none" strike="noStrike" cap="none">
                          <a:solidFill>
                            <a:srgbClr val="F1592A"/>
                          </a:solidFill>
                          <a:latin typeface="Avenir"/>
                          <a:ea typeface="Avenir"/>
                          <a:cs typeface="Avenir"/>
                          <a:sym typeface="Avenir"/>
                        </a:rPr>
                        <a:t>%</a:t>
                      </a:r>
                      <a:endParaRPr sz="800"/>
                    </a:p>
                  </a:txBody>
                  <a:tcPr marL="14288" marR="14288" marT="14288" marB="14288" anchor="ctr">
                    <a:lnL w="9525" cap="flat" cmpd="sng">
                      <a:solidFill>
                        <a:srgbClr val="000000">
                          <a:alpha val="0"/>
                        </a:srgbClr>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381000" algn="l" rtl="0">
                        <a:lnSpc>
                          <a:spcPct val="100000"/>
                        </a:lnSpc>
                        <a:spcBef>
                          <a:spcPts val="0"/>
                        </a:spcBef>
                        <a:spcAft>
                          <a:spcPts val="0"/>
                        </a:spcAft>
                        <a:buClr>
                          <a:srgbClr val="000000"/>
                        </a:buClr>
                        <a:buSzPts val="2300"/>
                        <a:buFont typeface="Avenir"/>
                        <a:buNone/>
                      </a:pPr>
                      <a:r>
                        <a:rPr lang="en" sz="1700" u="none" strike="noStrike" cap="none" dirty="0">
                          <a:solidFill>
                            <a:srgbClr val="000000"/>
                          </a:solidFill>
                          <a:latin typeface="Avenir"/>
                          <a:ea typeface="Avenir"/>
                          <a:cs typeface="Avenir"/>
                          <a:sym typeface="Avenir"/>
                        </a:rPr>
                        <a:t>Take fewer courses</a:t>
                      </a:r>
                      <a:endParaRPr sz="800" dirty="0"/>
                    </a:p>
                  </a:txBody>
                  <a:tcPr marL="14288" marR="14288" marT="14288" marB="14288" anchor="ctr">
                    <a:lnL w="9525"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94894">
                <a:tc>
                  <a:txBody>
                    <a:bodyPr/>
                    <a:lstStyle/>
                    <a:p>
                      <a:pPr marL="0" marR="0" lvl="0" indent="0" algn="ctr" rtl="0">
                        <a:lnSpc>
                          <a:spcPct val="100000"/>
                        </a:lnSpc>
                        <a:spcBef>
                          <a:spcPts val="0"/>
                        </a:spcBef>
                        <a:spcAft>
                          <a:spcPts val="0"/>
                        </a:spcAft>
                        <a:buClr>
                          <a:srgbClr val="F1592A"/>
                        </a:buClr>
                        <a:buSzPts val="2300"/>
                        <a:buFont typeface="Avenir"/>
                        <a:buNone/>
                      </a:pPr>
                      <a:r>
                        <a:rPr lang="en" sz="1700" u="none" strike="noStrike" cap="none">
                          <a:solidFill>
                            <a:srgbClr val="F1592A"/>
                          </a:solidFill>
                          <a:latin typeface="Avenir"/>
                          <a:ea typeface="Avenir"/>
                          <a:cs typeface="Avenir"/>
                          <a:sym typeface="Avenir"/>
                        </a:rPr>
                        <a:t>4</a:t>
                      </a:r>
                      <a:r>
                        <a:rPr lang="en" sz="1700">
                          <a:solidFill>
                            <a:srgbClr val="F1592A"/>
                          </a:solidFill>
                          <a:latin typeface="Avenir"/>
                          <a:ea typeface="Avenir"/>
                          <a:cs typeface="Avenir"/>
                          <a:sym typeface="Avenir"/>
                        </a:rPr>
                        <a:t>0.5</a:t>
                      </a:r>
                      <a:r>
                        <a:rPr lang="en" sz="1700" u="none" strike="noStrike" cap="none">
                          <a:solidFill>
                            <a:srgbClr val="F1592A"/>
                          </a:solidFill>
                          <a:latin typeface="Avenir"/>
                          <a:ea typeface="Avenir"/>
                          <a:cs typeface="Avenir"/>
                          <a:sym typeface="Avenir"/>
                        </a:rPr>
                        <a:t>%</a:t>
                      </a:r>
                      <a:endParaRPr sz="800"/>
                    </a:p>
                  </a:txBody>
                  <a:tcPr marL="14288" marR="14288" marT="14288" marB="14288" anchor="ctr">
                    <a:lnL w="9525" cap="flat" cmpd="sng">
                      <a:solidFill>
                        <a:srgbClr val="000000">
                          <a:alpha val="0"/>
                        </a:srgbClr>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381000" algn="l" rtl="0">
                        <a:lnSpc>
                          <a:spcPct val="100000"/>
                        </a:lnSpc>
                        <a:spcBef>
                          <a:spcPts val="0"/>
                        </a:spcBef>
                        <a:spcAft>
                          <a:spcPts val="0"/>
                        </a:spcAft>
                        <a:buClr>
                          <a:srgbClr val="000000"/>
                        </a:buClr>
                        <a:buSzPts val="2300"/>
                        <a:buFont typeface="Avenir"/>
                        <a:buNone/>
                      </a:pPr>
                      <a:r>
                        <a:rPr lang="en" sz="1700" u="none" strike="noStrike" cap="none" dirty="0">
                          <a:solidFill>
                            <a:srgbClr val="000000"/>
                          </a:solidFill>
                          <a:latin typeface="Avenir"/>
                          <a:ea typeface="Avenir"/>
                          <a:cs typeface="Avenir"/>
                          <a:sym typeface="Avenir"/>
                        </a:rPr>
                        <a:t>Not register for a specific course</a:t>
                      </a:r>
                      <a:endParaRPr sz="800" dirty="0"/>
                    </a:p>
                  </a:txBody>
                  <a:tcPr marL="14288" marR="14288" marT="14288" marB="14288" anchor="ctr">
                    <a:lnL w="9525"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94894">
                <a:tc>
                  <a:txBody>
                    <a:bodyPr/>
                    <a:lstStyle/>
                    <a:p>
                      <a:pPr marL="0" marR="0" lvl="0" indent="0" algn="ctr" rtl="0">
                        <a:lnSpc>
                          <a:spcPct val="100000"/>
                        </a:lnSpc>
                        <a:spcBef>
                          <a:spcPts val="0"/>
                        </a:spcBef>
                        <a:spcAft>
                          <a:spcPts val="0"/>
                        </a:spcAft>
                        <a:buClr>
                          <a:srgbClr val="F1592A"/>
                        </a:buClr>
                        <a:buSzPts val="2300"/>
                        <a:buFont typeface="Avenir"/>
                        <a:buNone/>
                      </a:pPr>
                      <a:r>
                        <a:rPr lang="en" sz="1700" u="none" strike="noStrike" cap="none">
                          <a:solidFill>
                            <a:srgbClr val="F1592A"/>
                          </a:solidFill>
                          <a:latin typeface="Avenir"/>
                          <a:ea typeface="Avenir"/>
                          <a:cs typeface="Avenir"/>
                          <a:sym typeface="Avenir"/>
                        </a:rPr>
                        <a:t>3</a:t>
                      </a:r>
                      <a:r>
                        <a:rPr lang="en" sz="1700">
                          <a:solidFill>
                            <a:srgbClr val="F1592A"/>
                          </a:solidFill>
                          <a:latin typeface="Avenir"/>
                          <a:ea typeface="Avenir"/>
                          <a:cs typeface="Avenir"/>
                          <a:sym typeface="Avenir"/>
                        </a:rPr>
                        <a:t>5.6</a:t>
                      </a:r>
                      <a:r>
                        <a:rPr lang="en" sz="1700" u="none" strike="noStrike" cap="none">
                          <a:solidFill>
                            <a:srgbClr val="F1592A"/>
                          </a:solidFill>
                          <a:latin typeface="Avenir"/>
                          <a:ea typeface="Avenir"/>
                          <a:cs typeface="Avenir"/>
                          <a:sym typeface="Avenir"/>
                        </a:rPr>
                        <a:t>%</a:t>
                      </a:r>
                      <a:endParaRPr sz="800"/>
                    </a:p>
                  </a:txBody>
                  <a:tcPr marL="14288" marR="14288" marT="14288" marB="14288" anchor="ctr">
                    <a:lnL w="9525" cap="flat" cmpd="sng">
                      <a:solidFill>
                        <a:srgbClr val="000000">
                          <a:alpha val="0"/>
                        </a:srgbClr>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381000" algn="l" rtl="0">
                        <a:lnSpc>
                          <a:spcPct val="100000"/>
                        </a:lnSpc>
                        <a:spcBef>
                          <a:spcPts val="0"/>
                        </a:spcBef>
                        <a:spcAft>
                          <a:spcPts val="0"/>
                        </a:spcAft>
                        <a:buClr>
                          <a:srgbClr val="000000"/>
                        </a:buClr>
                        <a:buSzPts val="2300"/>
                        <a:buFont typeface="Avenir"/>
                        <a:buNone/>
                      </a:pPr>
                      <a:r>
                        <a:rPr lang="en" sz="1700" u="none" strike="noStrike" cap="none" dirty="0">
                          <a:solidFill>
                            <a:srgbClr val="000000"/>
                          </a:solidFill>
                          <a:latin typeface="Avenir"/>
                          <a:ea typeface="Avenir"/>
                          <a:cs typeface="Avenir"/>
                          <a:sym typeface="Avenir"/>
                        </a:rPr>
                        <a:t>Earn a poor grade</a:t>
                      </a:r>
                      <a:endParaRPr sz="800" dirty="0"/>
                    </a:p>
                  </a:txBody>
                  <a:tcPr marL="14288" marR="14288" marT="14288" marB="14288" anchor="ctr">
                    <a:lnL w="9525"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94894">
                <a:tc>
                  <a:txBody>
                    <a:bodyPr/>
                    <a:lstStyle/>
                    <a:p>
                      <a:pPr marL="0" marR="0" lvl="0" indent="0" algn="ctr" rtl="0">
                        <a:lnSpc>
                          <a:spcPct val="100000"/>
                        </a:lnSpc>
                        <a:spcBef>
                          <a:spcPts val="0"/>
                        </a:spcBef>
                        <a:spcAft>
                          <a:spcPts val="0"/>
                        </a:spcAft>
                        <a:buClr>
                          <a:srgbClr val="F1592A"/>
                        </a:buClr>
                        <a:buSzPts val="2300"/>
                        <a:buFont typeface="Avenir"/>
                        <a:buNone/>
                      </a:pPr>
                      <a:r>
                        <a:rPr lang="en" sz="1700" u="none" strike="noStrike" cap="none">
                          <a:solidFill>
                            <a:srgbClr val="F1592A"/>
                          </a:solidFill>
                          <a:latin typeface="Avenir"/>
                          <a:ea typeface="Avenir"/>
                          <a:cs typeface="Avenir"/>
                          <a:sym typeface="Avenir"/>
                        </a:rPr>
                        <a:t>2</a:t>
                      </a:r>
                      <a:r>
                        <a:rPr lang="en" sz="1700">
                          <a:solidFill>
                            <a:srgbClr val="F1592A"/>
                          </a:solidFill>
                          <a:latin typeface="Avenir"/>
                          <a:ea typeface="Avenir"/>
                          <a:cs typeface="Avenir"/>
                          <a:sym typeface="Avenir"/>
                        </a:rPr>
                        <a:t>2.9</a:t>
                      </a:r>
                      <a:r>
                        <a:rPr lang="en" sz="1700" u="none" strike="noStrike" cap="none">
                          <a:solidFill>
                            <a:srgbClr val="F1592A"/>
                          </a:solidFill>
                          <a:latin typeface="Avenir"/>
                          <a:ea typeface="Avenir"/>
                          <a:cs typeface="Avenir"/>
                          <a:sym typeface="Avenir"/>
                        </a:rPr>
                        <a:t>%</a:t>
                      </a:r>
                      <a:endParaRPr sz="800"/>
                    </a:p>
                  </a:txBody>
                  <a:tcPr marL="14288" marR="14288" marT="14288" marB="14288" anchor="ctr">
                    <a:lnL w="9525" cap="flat" cmpd="sng">
                      <a:solidFill>
                        <a:srgbClr val="000000">
                          <a:alpha val="0"/>
                        </a:srgbClr>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381000" algn="l" rtl="0">
                        <a:lnSpc>
                          <a:spcPct val="100000"/>
                        </a:lnSpc>
                        <a:spcBef>
                          <a:spcPts val="0"/>
                        </a:spcBef>
                        <a:spcAft>
                          <a:spcPts val="0"/>
                        </a:spcAft>
                        <a:buClr>
                          <a:srgbClr val="000000"/>
                        </a:buClr>
                        <a:buSzPts val="2300"/>
                        <a:buFont typeface="Avenir"/>
                        <a:buNone/>
                      </a:pPr>
                      <a:r>
                        <a:rPr lang="en" sz="1700" u="none" strike="noStrike" cap="none" dirty="0">
                          <a:solidFill>
                            <a:srgbClr val="000000"/>
                          </a:solidFill>
                          <a:latin typeface="Avenir"/>
                          <a:ea typeface="Avenir"/>
                          <a:cs typeface="Avenir"/>
                          <a:sym typeface="Avenir"/>
                        </a:rPr>
                        <a:t>Drop a course</a:t>
                      </a:r>
                      <a:endParaRPr sz="800" dirty="0"/>
                    </a:p>
                  </a:txBody>
                  <a:tcPr marL="14288" marR="14288" marT="14288" marB="14288" anchor="ctr">
                    <a:lnL w="9525"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94894">
                <a:tc>
                  <a:txBody>
                    <a:bodyPr/>
                    <a:lstStyle/>
                    <a:p>
                      <a:pPr marL="0" marR="0" lvl="0" indent="0" algn="ctr" rtl="0">
                        <a:lnSpc>
                          <a:spcPct val="100000"/>
                        </a:lnSpc>
                        <a:spcBef>
                          <a:spcPts val="0"/>
                        </a:spcBef>
                        <a:spcAft>
                          <a:spcPts val="0"/>
                        </a:spcAft>
                        <a:buClr>
                          <a:srgbClr val="F1592A"/>
                        </a:buClr>
                        <a:buSzPts val="2300"/>
                        <a:buFont typeface="Avenir"/>
                        <a:buNone/>
                      </a:pPr>
                      <a:r>
                        <a:rPr lang="en" sz="1700" u="none" strike="noStrike" cap="none">
                          <a:solidFill>
                            <a:srgbClr val="F1592A"/>
                          </a:solidFill>
                          <a:latin typeface="Avenir"/>
                          <a:ea typeface="Avenir"/>
                          <a:cs typeface="Avenir"/>
                          <a:sym typeface="Avenir"/>
                        </a:rPr>
                        <a:t>1</a:t>
                      </a:r>
                      <a:r>
                        <a:rPr lang="en" sz="1700">
                          <a:solidFill>
                            <a:srgbClr val="F1592A"/>
                          </a:solidFill>
                          <a:latin typeface="Avenir"/>
                          <a:ea typeface="Avenir"/>
                          <a:cs typeface="Avenir"/>
                          <a:sym typeface="Avenir"/>
                        </a:rPr>
                        <a:t>8.1</a:t>
                      </a:r>
                      <a:r>
                        <a:rPr lang="en" sz="1700" u="none" strike="noStrike" cap="none">
                          <a:solidFill>
                            <a:srgbClr val="F1592A"/>
                          </a:solidFill>
                          <a:latin typeface="Avenir"/>
                          <a:ea typeface="Avenir"/>
                          <a:cs typeface="Avenir"/>
                          <a:sym typeface="Avenir"/>
                        </a:rPr>
                        <a:t>%</a:t>
                      </a:r>
                      <a:endParaRPr sz="800"/>
                    </a:p>
                  </a:txBody>
                  <a:tcPr marL="14288" marR="14288" marT="14288" marB="14288" anchor="ctr">
                    <a:lnL w="9525" cap="flat" cmpd="sng">
                      <a:solidFill>
                        <a:srgbClr val="000000">
                          <a:alpha val="0"/>
                        </a:srgbClr>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381000" algn="l" rtl="0">
                        <a:spcBef>
                          <a:spcPts val="0"/>
                        </a:spcBef>
                        <a:spcAft>
                          <a:spcPts val="0"/>
                        </a:spcAft>
                        <a:buClr>
                          <a:srgbClr val="000000"/>
                        </a:buClr>
                        <a:buSzPts val="1100"/>
                        <a:buFont typeface="Arial"/>
                        <a:buNone/>
                      </a:pPr>
                      <a:r>
                        <a:rPr lang="en" sz="1700" dirty="0">
                          <a:solidFill>
                            <a:srgbClr val="000000"/>
                          </a:solidFill>
                          <a:latin typeface="Avenir"/>
                          <a:ea typeface="Avenir"/>
                          <a:cs typeface="Avenir"/>
                          <a:sym typeface="Avenir"/>
                        </a:rPr>
                        <a:t>Withdraw from a course</a:t>
                      </a:r>
                      <a:endParaRPr sz="1700" dirty="0">
                        <a:latin typeface="Avenir"/>
                        <a:ea typeface="Avenir"/>
                        <a:cs typeface="Avenir"/>
                        <a:sym typeface="Avenir"/>
                      </a:endParaRPr>
                    </a:p>
                  </a:txBody>
                  <a:tcPr marL="14288" marR="14288" marT="14288" marB="14288" anchor="ctr">
                    <a:lnL w="9525"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94894">
                <a:tc>
                  <a:txBody>
                    <a:bodyPr/>
                    <a:lstStyle/>
                    <a:p>
                      <a:pPr marL="0" marR="0" lvl="0" indent="0" algn="ctr" rtl="0">
                        <a:lnSpc>
                          <a:spcPct val="100000"/>
                        </a:lnSpc>
                        <a:spcBef>
                          <a:spcPts val="0"/>
                        </a:spcBef>
                        <a:spcAft>
                          <a:spcPts val="0"/>
                        </a:spcAft>
                        <a:buNone/>
                      </a:pPr>
                      <a:r>
                        <a:rPr lang="en" sz="1700">
                          <a:solidFill>
                            <a:srgbClr val="F1592A"/>
                          </a:solidFill>
                          <a:latin typeface="Avenir"/>
                          <a:ea typeface="Avenir"/>
                          <a:cs typeface="Avenir"/>
                          <a:sym typeface="Avenir"/>
                        </a:rPr>
                        <a:t>17.2%</a:t>
                      </a:r>
                      <a:endParaRPr sz="1700" u="none" strike="noStrike" cap="none">
                        <a:solidFill>
                          <a:srgbClr val="F1592A"/>
                        </a:solidFill>
                        <a:latin typeface="Avenir"/>
                        <a:ea typeface="Avenir"/>
                        <a:cs typeface="Avenir"/>
                        <a:sym typeface="Avenir"/>
                      </a:endParaRPr>
                    </a:p>
                  </a:txBody>
                  <a:tcPr marL="14288" marR="14288" marT="14288" marB="14288" anchor="ctr">
                    <a:lnL w="9525" cap="flat" cmpd="sng">
                      <a:solidFill>
                        <a:srgbClr val="000000">
                          <a:alpha val="0"/>
                        </a:srgbClr>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381000" algn="l" rtl="0">
                        <a:lnSpc>
                          <a:spcPct val="100000"/>
                        </a:lnSpc>
                        <a:spcBef>
                          <a:spcPts val="0"/>
                        </a:spcBef>
                        <a:spcAft>
                          <a:spcPts val="0"/>
                        </a:spcAft>
                        <a:buNone/>
                      </a:pPr>
                      <a:r>
                        <a:rPr lang="en" sz="1700" dirty="0">
                          <a:latin typeface="Avenir"/>
                          <a:ea typeface="Avenir"/>
                          <a:cs typeface="Avenir"/>
                          <a:sym typeface="Avenir"/>
                        </a:rPr>
                        <a:t>Fail a course</a:t>
                      </a:r>
                      <a:endParaRPr sz="1700" u="none" strike="noStrike" cap="none" dirty="0">
                        <a:solidFill>
                          <a:srgbClr val="000000"/>
                        </a:solidFill>
                        <a:latin typeface="Avenir"/>
                        <a:ea typeface="Avenir"/>
                        <a:cs typeface="Avenir"/>
                        <a:sym typeface="Avenir"/>
                      </a:endParaRPr>
                    </a:p>
                  </a:txBody>
                  <a:tcPr marL="14288" marR="14288" marT="14288" marB="14288" anchor="ctr">
                    <a:lnL w="9525"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891097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need to do more …</a:t>
            </a:r>
          </a:p>
        </p:txBody>
      </p:sp>
      <p:sp>
        <p:nvSpPr>
          <p:cNvPr id="7" name="Content Placeholder 6"/>
          <p:cNvSpPr>
            <a:spLocks noGrp="1"/>
          </p:cNvSpPr>
          <p:nvPr>
            <p:ph idx="1"/>
          </p:nvPr>
        </p:nvSpPr>
        <p:spPr/>
        <p:txBody>
          <a:bodyPr/>
          <a:lstStyle/>
          <a:p>
            <a:endParaRPr lang="en-US" dirty="0"/>
          </a:p>
        </p:txBody>
      </p:sp>
      <p:sp>
        <p:nvSpPr>
          <p:cNvPr id="3" name="Text Placeholder 2"/>
          <p:cNvSpPr>
            <a:spLocks noGrp="1"/>
          </p:cNvSpPr>
          <p:nvPr>
            <p:ph type="body" sz="quarter" idx="4294967295"/>
          </p:nvPr>
        </p:nvSpPr>
        <p:spPr>
          <a:xfrm>
            <a:off x="457200" y="1800225"/>
            <a:ext cx="2803525" cy="3287713"/>
          </a:xfrm>
        </p:spPr>
        <p:txBody>
          <a:bodyPr/>
          <a:lstStyle/>
          <a:p>
            <a:pPr marL="0" indent="0" defTabSz="914378">
              <a:spcBef>
                <a:spcPts val="0"/>
              </a:spcBef>
              <a:buClr>
                <a:srgbClr val="000000"/>
              </a:buClr>
              <a:buSzPts val="550"/>
              <a:buNone/>
              <a:defRPr/>
            </a:pPr>
            <a:r>
              <a:rPr lang="en-US" sz="2200" kern="0" dirty="0">
                <a:latin typeface="Avenir"/>
                <a:ea typeface="Avenir"/>
                <a:cs typeface="Avenir"/>
                <a:sym typeface="Avenir"/>
              </a:rPr>
              <a:t>Sara </a:t>
            </a:r>
            <a:r>
              <a:rPr lang="en-US" sz="2200" kern="0" dirty="0" err="1">
                <a:latin typeface="Avenir"/>
                <a:ea typeface="Avenir"/>
                <a:cs typeface="Avenir"/>
                <a:sym typeface="Avenir"/>
              </a:rPr>
              <a:t>Goldrick-Rab</a:t>
            </a:r>
            <a:r>
              <a:rPr lang="en-US" sz="2200" kern="0" dirty="0">
                <a:latin typeface="Avenir"/>
                <a:ea typeface="Avenir"/>
                <a:cs typeface="Avenir"/>
                <a:sym typeface="Avenir"/>
              </a:rPr>
              <a:t>:</a:t>
            </a:r>
            <a:endParaRPr lang="en-US" sz="1400" kern="0" dirty="0">
              <a:cs typeface="Arial"/>
              <a:sym typeface="Arial"/>
            </a:endParaRPr>
          </a:p>
          <a:p>
            <a:pPr marL="0" indent="0" defTabSz="914378">
              <a:spcBef>
                <a:spcPts val="0"/>
              </a:spcBef>
              <a:buClr>
                <a:srgbClr val="000000"/>
              </a:buClr>
              <a:buSzPts val="2200"/>
              <a:buNone/>
              <a:defRPr/>
            </a:pPr>
            <a:endParaRPr lang="en-US" sz="2200" kern="0" dirty="0">
              <a:latin typeface="Avenir"/>
              <a:ea typeface="Avenir"/>
              <a:cs typeface="Avenir"/>
              <a:sym typeface="Avenir"/>
            </a:endParaRPr>
          </a:p>
          <a:p>
            <a:pPr marL="0" indent="0" defTabSz="914378">
              <a:spcBef>
                <a:spcPts val="0"/>
              </a:spcBef>
              <a:buClr>
                <a:srgbClr val="000000"/>
              </a:buClr>
              <a:buSzPts val="550"/>
              <a:buNone/>
              <a:defRPr/>
            </a:pPr>
            <a:r>
              <a:rPr lang="en-US" sz="2200" kern="0" dirty="0">
                <a:latin typeface="Avenir"/>
                <a:ea typeface="Avenir"/>
                <a:cs typeface="Avenir"/>
                <a:sym typeface="Avenir"/>
              </a:rPr>
              <a:t>"..they're working, and borrowing, and sometimes still falling so short that they're going without having their basic needs met."</a:t>
            </a:r>
            <a:endParaRPr lang="en-US" sz="1400" kern="0" dirty="0">
              <a:cs typeface="Arial"/>
              <a:sym typeface="Arial"/>
            </a:endParaRPr>
          </a:p>
          <a:p>
            <a:endParaRPr lang="en-US" dirty="0"/>
          </a:p>
        </p:txBody>
      </p:sp>
      <p:pic>
        <p:nvPicPr>
          <p:cNvPr id="5" name="Google Shape;747;p130" descr="homeless and hungry.png"/>
          <p:cNvPicPr preferRelativeResize="0"/>
          <p:nvPr/>
        </p:nvPicPr>
        <p:blipFill rotWithShape="1">
          <a:blip r:embed="rId3">
            <a:alphaModFix/>
          </a:blip>
          <a:srcRect/>
          <a:stretch/>
        </p:blipFill>
        <p:spPr>
          <a:xfrm>
            <a:off x="4320540" y="1673352"/>
            <a:ext cx="4050232" cy="4096720"/>
          </a:xfrm>
          <a:prstGeom prst="rect">
            <a:avLst/>
          </a:prstGeom>
          <a:noFill/>
          <a:ln>
            <a:noFill/>
          </a:ln>
        </p:spPr>
      </p:pic>
    </p:spTree>
    <p:extLst>
      <p:ext uri="{BB962C8B-B14F-4D97-AF65-F5344CB8AC3E}">
        <p14:creationId xmlns:p14="http://schemas.microsoft.com/office/powerpoint/2010/main" val="1287672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pic>
        <p:nvPicPr>
          <p:cNvPr id="571" name="Google Shape;571;p99"/>
          <p:cNvPicPr preferRelativeResize="0"/>
          <p:nvPr/>
        </p:nvPicPr>
        <p:blipFill>
          <a:blip r:embed="rId3">
            <a:alphaModFix amt="25000"/>
          </a:blip>
          <a:stretch>
            <a:fillRect/>
          </a:stretch>
        </p:blipFill>
        <p:spPr>
          <a:xfrm>
            <a:off x="22875" y="874226"/>
            <a:ext cx="9144000" cy="5219326"/>
          </a:xfrm>
          <a:prstGeom prst="rect">
            <a:avLst/>
          </a:prstGeom>
          <a:noFill/>
          <a:ln>
            <a:noFill/>
          </a:ln>
        </p:spPr>
      </p:pic>
      <p:sp>
        <p:nvSpPr>
          <p:cNvPr id="572" name="Google Shape;572;p99"/>
          <p:cNvSpPr txBox="1"/>
          <p:nvPr/>
        </p:nvSpPr>
        <p:spPr>
          <a:xfrm>
            <a:off x="996200" y="1727600"/>
            <a:ext cx="7434600" cy="3502500"/>
          </a:xfrm>
          <a:prstGeom prst="rect">
            <a:avLst/>
          </a:prstGeom>
          <a:noFill/>
          <a:ln>
            <a:noFill/>
          </a:ln>
        </p:spPr>
        <p:txBody>
          <a:bodyPr spcFirstLastPara="1" wrap="square" lIns="91425" tIns="91425" rIns="91425" bIns="91425" anchor="t" anchorCtr="0">
            <a:noAutofit/>
          </a:bodyPr>
          <a:lstStyle/>
          <a:p>
            <a:pPr algn="ctr" defTabSz="914378">
              <a:buClr>
                <a:srgbClr val="000000"/>
              </a:buClr>
              <a:defRPr/>
            </a:pPr>
            <a:endParaRPr sz="3600" kern="0" dirty="0">
              <a:solidFill>
                <a:srgbClr val="000000"/>
              </a:solidFill>
              <a:latin typeface="Avenir"/>
              <a:ea typeface="Avenir"/>
              <a:cs typeface="Avenir"/>
              <a:sym typeface="Avenir"/>
            </a:endParaRPr>
          </a:p>
          <a:p>
            <a:pPr algn="ctr" defTabSz="914378">
              <a:buClr>
                <a:srgbClr val="000000"/>
              </a:buClr>
              <a:defRPr/>
            </a:pPr>
            <a:r>
              <a:rPr lang="en-US" sz="6000" kern="0" dirty="0">
                <a:solidFill>
                  <a:srgbClr val="000000"/>
                </a:solidFill>
                <a:latin typeface="Avenir"/>
                <a:ea typeface="Avenir"/>
                <a:cs typeface="Avenir"/>
                <a:sym typeface="Avenir"/>
              </a:rPr>
              <a:t>Solutions =</a:t>
            </a:r>
            <a:endParaRPr sz="6000" kern="0" dirty="0">
              <a:solidFill>
                <a:srgbClr val="000000"/>
              </a:solidFill>
              <a:latin typeface="Avenir"/>
              <a:ea typeface="Avenir"/>
              <a:cs typeface="Avenir"/>
              <a:sym typeface="Avenir"/>
            </a:endParaRPr>
          </a:p>
          <a:p>
            <a:pPr algn="ctr" defTabSz="914378">
              <a:buClr>
                <a:srgbClr val="000000"/>
              </a:buClr>
              <a:defRPr/>
            </a:pPr>
            <a:r>
              <a:rPr lang="en-US" sz="6000" kern="0" dirty="0">
                <a:solidFill>
                  <a:srgbClr val="000000"/>
                </a:solidFill>
                <a:latin typeface="Avenir"/>
                <a:ea typeface="Avenir"/>
                <a:cs typeface="Avenir"/>
                <a:sym typeface="Avenir"/>
              </a:rPr>
              <a:t>Open Textbooks</a:t>
            </a:r>
          </a:p>
          <a:p>
            <a:pPr algn="ctr" defTabSz="914378">
              <a:buClr>
                <a:srgbClr val="000000"/>
              </a:buClr>
              <a:defRPr/>
            </a:pPr>
            <a:r>
              <a:rPr lang="en-US" sz="6000" kern="0" dirty="0">
                <a:solidFill>
                  <a:srgbClr val="000000"/>
                </a:solidFill>
                <a:latin typeface="Avenir"/>
                <a:ea typeface="Avenir"/>
                <a:cs typeface="Avenir"/>
                <a:sym typeface="Avenir"/>
              </a:rPr>
              <a:t>&amp; OERs</a:t>
            </a:r>
          </a:p>
          <a:p>
            <a:pPr algn="ctr" defTabSz="914378">
              <a:buClr>
                <a:srgbClr val="000000"/>
              </a:buClr>
              <a:defRPr/>
            </a:pPr>
            <a:r>
              <a:rPr lang="en-US" sz="6000" kern="0" dirty="0">
                <a:solidFill>
                  <a:srgbClr val="000000"/>
                </a:solidFill>
                <a:latin typeface="Avenir"/>
                <a:ea typeface="Avenir"/>
                <a:cs typeface="Avenir"/>
                <a:sym typeface="Avenir"/>
              </a:rPr>
              <a:t> </a:t>
            </a:r>
            <a:endParaRPr sz="6000" kern="0" dirty="0">
              <a:solidFill>
                <a:srgbClr val="000000"/>
              </a:solidFill>
              <a:latin typeface="Avenir"/>
              <a:ea typeface="Avenir"/>
              <a:cs typeface="Avenir"/>
              <a:sym typeface="Avenir"/>
            </a:endParaRPr>
          </a:p>
        </p:txBody>
      </p:sp>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283457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txBox="1">
            <a:spLocks noGrp="1"/>
          </p:cNvSpPr>
          <p:nvPr>
            <p:ph type="title"/>
          </p:nvPr>
        </p:nvSpPr>
        <p:spPr>
          <a:xfrm>
            <a:off x="457200" y="376152"/>
            <a:ext cx="8229600" cy="800100"/>
          </a:xfrm>
          <a:prstGeom prst="rect">
            <a:avLst/>
          </a:prstGeom>
          <a:noFill/>
          <a:ln>
            <a:noFill/>
          </a:ln>
        </p:spPr>
        <p:txBody>
          <a:bodyPr spcFirstLastPara="1" wrap="square" lIns="91425" tIns="91425" rIns="91425" bIns="91425" anchor="b" anchorCtr="0">
            <a:noAutofit/>
          </a:bodyPr>
          <a:lstStyle/>
          <a:p>
            <a:pPr marL="0" marR="0" lvl="0" indent="0" algn="l" rtl="0">
              <a:spcBef>
                <a:spcPts val="0"/>
              </a:spcBef>
              <a:spcAft>
                <a:spcPts val="0"/>
              </a:spcAft>
              <a:buNone/>
            </a:pPr>
            <a:r>
              <a:rPr lang="en-US" b="1" i="0" u="none" strike="noStrike" cap="none" dirty="0">
                <a:latin typeface="Georgia" panose="02040502050405020303" pitchFamily="18" charset="0"/>
                <a:ea typeface="Avenir"/>
                <a:cs typeface="Avenir"/>
                <a:sym typeface="Avenir"/>
              </a:rPr>
              <a:t>OER: Not just textbooks</a:t>
            </a:r>
            <a:endParaRPr dirty="0">
              <a:latin typeface="Georgia" panose="02040502050405020303" pitchFamily="18" charset="0"/>
            </a:endParaRPr>
          </a:p>
        </p:txBody>
      </p:sp>
      <p:sp>
        <p:nvSpPr>
          <p:cNvPr id="3" name="Content Placeholder 2"/>
          <p:cNvSpPr>
            <a:spLocks noGrp="1"/>
          </p:cNvSpPr>
          <p:nvPr>
            <p:ph idx="1"/>
          </p:nvPr>
        </p:nvSpPr>
        <p:spPr/>
        <p:txBody>
          <a:bodyPr/>
          <a:lstStyle/>
          <a:p>
            <a:endParaRPr lang="en-US"/>
          </a:p>
        </p:txBody>
      </p:sp>
      <p:sp>
        <p:nvSpPr>
          <p:cNvPr id="248" name="Shape 248"/>
          <p:cNvSpPr txBox="1"/>
          <p:nvPr/>
        </p:nvSpPr>
        <p:spPr>
          <a:xfrm>
            <a:off x="545550" y="5465675"/>
            <a:ext cx="8052900" cy="3567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en-US" sz="1100" b="0" i="0" u="none" strike="noStrike" cap="none" dirty="0">
                <a:solidFill>
                  <a:schemeClr val="dk1"/>
                </a:solidFill>
                <a:latin typeface="Arial"/>
                <a:ea typeface="Arial"/>
                <a:cs typeface="Arial"/>
                <a:sym typeface="Arial"/>
              </a:rPr>
              <a:t>Image courtesy of Jeremy Smith and Marilyn Billings, UMass, Amherst.</a:t>
            </a:r>
            <a:endParaRPr dirty="0"/>
          </a:p>
        </p:txBody>
      </p:sp>
      <p:pic>
        <p:nvPicPr>
          <p:cNvPr id="5" name="Shape 247">
            <a:extLst>
              <a:ext uri="{FF2B5EF4-FFF2-40B4-BE49-F238E27FC236}">
                <a16:creationId xmlns:a16="http://schemas.microsoft.com/office/drawing/2014/main" id="{34C6FF36-7D3C-8E46-B52F-4B65FF22F11F}"/>
              </a:ext>
            </a:extLst>
          </p:cNvPr>
          <p:cNvPicPr preferRelativeResize="0"/>
          <p:nvPr/>
        </p:nvPicPr>
        <p:blipFill rotWithShape="1">
          <a:blip r:embed="rId3">
            <a:alphaModFix/>
          </a:blip>
          <a:srcRect/>
          <a:stretch/>
        </p:blipFill>
        <p:spPr>
          <a:xfrm>
            <a:off x="659567" y="1573967"/>
            <a:ext cx="7798261" cy="4511572"/>
          </a:xfrm>
          <a:prstGeom prst="rect">
            <a:avLst/>
          </a:prstGeom>
          <a:noFill/>
          <a:ln>
            <a:noFill/>
          </a:ln>
        </p:spPr>
      </p:pic>
    </p:spTree>
    <p:extLst>
      <p:ext uri="{BB962C8B-B14F-4D97-AF65-F5344CB8AC3E}">
        <p14:creationId xmlns:p14="http://schemas.microsoft.com/office/powerpoint/2010/main" val="3745545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Common Approaches</a:t>
            </a:r>
          </a:p>
        </p:txBody>
      </p:sp>
      <p:sp>
        <p:nvSpPr>
          <p:cNvPr id="6" name="Text Placeholder 5"/>
          <p:cNvSpPr>
            <a:spLocks noGrp="1"/>
          </p:cNvSpPr>
          <p:nvPr>
            <p:ph type="body" idx="1"/>
          </p:nvPr>
        </p:nvSpPr>
        <p:spPr>
          <a:xfrm>
            <a:off x="762000" y="1496736"/>
            <a:ext cx="2438400" cy="639762"/>
          </a:xfrm>
        </p:spPr>
        <p:txBody>
          <a:bodyPr/>
          <a:lstStyle/>
          <a:p>
            <a:r>
              <a:rPr lang="en-US" dirty="0">
                <a:solidFill>
                  <a:schemeClr val="tx2"/>
                </a:solidFill>
              </a:rPr>
              <a:t>Build from scratch</a:t>
            </a:r>
          </a:p>
        </p:txBody>
      </p:sp>
      <p:sp>
        <p:nvSpPr>
          <p:cNvPr id="7" name="Content Placeholder 6"/>
          <p:cNvSpPr>
            <a:spLocks noGrp="1"/>
          </p:cNvSpPr>
          <p:nvPr>
            <p:ph sz="half" idx="2"/>
          </p:nvPr>
        </p:nvSpPr>
        <p:spPr>
          <a:xfrm>
            <a:off x="762001" y="2216399"/>
            <a:ext cx="2529840" cy="4309091"/>
          </a:xfrm>
        </p:spPr>
        <p:txBody>
          <a:bodyPr>
            <a:noAutofit/>
          </a:bodyPr>
          <a:lstStyle/>
          <a:p>
            <a:r>
              <a:rPr lang="en-US" sz="1800" dirty="0">
                <a:solidFill>
                  <a:schemeClr val="tx2"/>
                </a:solidFill>
              </a:rPr>
              <a:t>Develop new materials</a:t>
            </a:r>
          </a:p>
          <a:p>
            <a:r>
              <a:rPr lang="en-US" sz="1800" dirty="0">
                <a:solidFill>
                  <a:schemeClr val="tx2"/>
                </a:solidFill>
              </a:rPr>
              <a:t>Aggregate materials from high-quality OER</a:t>
            </a:r>
          </a:p>
          <a:p>
            <a:r>
              <a:rPr lang="en-US" sz="1800" dirty="0">
                <a:solidFill>
                  <a:schemeClr val="tx2"/>
                </a:solidFill>
              </a:rPr>
              <a:t>Create tools and systems</a:t>
            </a:r>
          </a:p>
          <a:p>
            <a:r>
              <a:rPr lang="en-US" sz="1800" dirty="0">
                <a:solidFill>
                  <a:schemeClr val="tx2"/>
                </a:solidFill>
              </a:rPr>
              <a:t>Create media</a:t>
            </a:r>
          </a:p>
          <a:p>
            <a:r>
              <a:rPr lang="en-US" sz="1800" dirty="0">
                <a:solidFill>
                  <a:schemeClr val="tx2"/>
                </a:solidFill>
              </a:rPr>
              <a:t>Share or publish </a:t>
            </a:r>
          </a:p>
          <a:p>
            <a:pPr marL="0" indent="0">
              <a:buNone/>
            </a:pPr>
            <a:r>
              <a:rPr lang="en-US" sz="1800" dirty="0">
                <a:solidFill>
                  <a:schemeClr val="tx2"/>
                </a:solidFill>
              </a:rPr>
              <a:t>Similar in scope to writing a new textbook with lots of collaborators</a:t>
            </a:r>
          </a:p>
        </p:txBody>
      </p:sp>
      <p:sp>
        <p:nvSpPr>
          <p:cNvPr id="8" name="Text Placeholder 7"/>
          <p:cNvSpPr>
            <a:spLocks noGrp="1"/>
          </p:cNvSpPr>
          <p:nvPr>
            <p:ph type="body" sz="quarter" idx="3"/>
          </p:nvPr>
        </p:nvSpPr>
        <p:spPr>
          <a:xfrm>
            <a:off x="3581400" y="1496736"/>
            <a:ext cx="2438400" cy="639762"/>
          </a:xfrm>
        </p:spPr>
        <p:txBody>
          <a:bodyPr/>
          <a:lstStyle/>
          <a:p>
            <a:r>
              <a:rPr lang="en-US" dirty="0">
                <a:solidFill>
                  <a:schemeClr val="tx2"/>
                </a:solidFill>
              </a:rPr>
              <a:t>Adapt existing materials</a:t>
            </a:r>
          </a:p>
        </p:txBody>
      </p:sp>
      <p:sp>
        <p:nvSpPr>
          <p:cNvPr id="9" name="Content Placeholder 8"/>
          <p:cNvSpPr>
            <a:spLocks noGrp="1"/>
          </p:cNvSpPr>
          <p:nvPr>
            <p:ph sz="quarter" idx="4"/>
          </p:nvPr>
        </p:nvSpPr>
        <p:spPr>
          <a:xfrm>
            <a:off x="6248400" y="2216400"/>
            <a:ext cx="2438400" cy="3955800"/>
          </a:xfrm>
        </p:spPr>
        <p:txBody>
          <a:bodyPr>
            <a:normAutofit/>
          </a:bodyPr>
          <a:lstStyle/>
          <a:p>
            <a:r>
              <a:rPr lang="en-US" sz="1800" dirty="0">
                <a:solidFill>
                  <a:schemeClr val="tx2"/>
                </a:solidFill>
              </a:rPr>
              <a:t>Review open course</a:t>
            </a:r>
          </a:p>
          <a:p>
            <a:r>
              <a:rPr lang="en-US" sz="1800" dirty="0">
                <a:solidFill>
                  <a:schemeClr val="tx2"/>
                </a:solidFill>
              </a:rPr>
              <a:t>Refine for teaching approach</a:t>
            </a:r>
          </a:p>
          <a:p>
            <a:r>
              <a:rPr lang="en-US" sz="1800" dirty="0">
                <a:solidFill>
                  <a:schemeClr val="tx2"/>
                </a:solidFill>
              </a:rPr>
              <a:t>Align with syllabus</a:t>
            </a:r>
          </a:p>
          <a:p>
            <a:r>
              <a:rPr lang="en-US" sz="1800" dirty="0">
                <a:solidFill>
                  <a:schemeClr val="tx2"/>
                </a:solidFill>
              </a:rPr>
              <a:t>Assign and reference</a:t>
            </a:r>
          </a:p>
          <a:p>
            <a:pPr marL="0" indent="0">
              <a:buNone/>
            </a:pPr>
            <a:r>
              <a:rPr lang="en-US" sz="1800" dirty="0">
                <a:solidFill>
                  <a:schemeClr val="tx2"/>
                </a:solidFill>
              </a:rPr>
              <a:t>Similar in scope to using new text or major new edition</a:t>
            </a:r>
          </a:p>
        </p:txBody>
      </p:sp>
      <p:sp>
        <p:nvSpPr>
          <p:cNvPr id="4" name="Slide Number Placeholder 3"/>
          <p:cNvSpPr>
            <a:spLocks noGrp="1"/>
          </p:cNvSpPr>
          <p:nvPr>
            <p:ph type="sldNum" sz="quarter" idx="10"/>
          </p:nvPr>
        </p:nvSpPr>
        <p:spPr/>
        <p:txBody>
          <a:bodyPr/>
          <a:lstStyle/>
          <a:p>
            <a:fld id="{7A068634-A9C2-45FA-A28B-1D838EF63060}" type="slidenum">
              <a:rPr lang="en-US" altLang="en-US" smtClean="0"/>
              <a:pPr/>
              <a:t>14</a:t>
            </a:fld>
            <a:endParaRPr lang="en-US" altLang="en-US"/>
          </a:p>
        </p:txBody>
      </p:sp>
      <p:sp>
        <p:nvSpPr>
          <p:cNvPr id="10" name="Text Placeholder 7"/>
          <p:cNvSpPr txBox="1">
            <a:spLocks/>
          </p:cNvSpPr>
          <p:nvPr/>
        </p:nvSpPr>
        <p:spPr bwMode="auto">
          <a:xfrm>
            <a:off x="6248400" y="1493838"/>
            <a:ext cx="2895600" cy="639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marL="0" indent="0" algn="l" rtl="0" eaLnBrk="0" fontAlgn="base" hangingPunct="0">
              <a:lnSpc>
                <a:spcPct val="95000"/>
              </a:lnSpc>
              <a:spcBef>
                <a:spcPts val="1200"/>
              </a:spcBef>
              <a:spcAft>
                <a:spcPct val="0"/>
              </a:spcAft>
              <a:buClr>
                <a:schemeClr val="bg1"/>
              </a:buClr>
              <a:buFont typeface="Arial" pitchFamily="34" charset="0"/>
              <a:buNone/>
              <a:defRPr sz="2000" b="1" kern="1200">
                <a:solidFill>
                  <a:srgbClr val="FFFFFF"/>
                </a:solidFill>
                <a:latin typeface="Verdana"/>
                <a:ea typeface="ヒラギノ角ゴ Pro W3" charset="0"/>
                <a:cs typeface="Verdana"/>
              </a:defRPr>
            </a:lvl1pPr>
            <a:lvl2pPr marL="457200" indent="0" algn="l" rtl="0" eaLnBrk="0" fontAlgn="base" hangingPunct="0">
              <a:lnSpc>
                <a:spcPct val="95000"/>
              </a:lnSpc>
              <a:spcBef>
                <a:spcPts val="600"/>
              </a:spcBef>
              <a:spcAft>
                <a:spcPct val="0"/>
              </a:spcAft>
              <a:buClr>
                <a:schemeClr val="bg1"/>
              </a:buClr>
              <a:buFont typeface="Verdana" pitchFamily="34" charset="0"/>
              <a:buNone/>
              <a:defRPr sz="2000" b="1" kern="1200">
                <a:solidFill>
                  <a:schemeClr val="bg1"/>
                </a:solidFill>
                <a:latin typeface="+mj-lt"/>
                <a:ea typeface="Verdana" pitchFamily="34" charset="0"/>
                <a:cs typeface="Verdana"/>
              </a:defRPr>
            </a:lvl2pPr>
            <a:lvl3pPr marL="914400" indent="0" algn="l" rtl="0" eaLnBrk="0" fontAlgn="base" hangingPunct="0">
              <a:lnSpc>
                <a:spcPct val="95000"/>
              </a:lnSpc>
              <a:spcBef>
                <a:spcPts val="600"/>
              </a:spcBef>
              <a:spcAft>
                <a:spcPct val="0"/>
              </a:spcAft>
              <a:buClr>
                <a:schemeClr val="bg1"/>
              </a:buClr>
              <a:buFont typeface="Wingdings" pitchFamily="2" charset="2"/>
              <a:buNone/>
              <a:defRPr sz="1800" b="1" kern="1200">
                <a:solidFill>
                  <a:schemeClr val="bg1"/>
                </a:solidFill>
                <a:latin typeface="+mj-lt"/>
                <a:ea typeface="Verdana" pitchFamily="34" charset="0"/>
                <a:cs typeface="Verdana"/>
              </a:defRPr>
            </a:lvl3pPr>
            <a:lvl4pPr marL="1371600" indent="0" algn="l" rtl="0" eaLnBrk="0" fontAlgn="base" hangingPunct="0">
              <a:lnSpc>
                <a:spcPct val="95000"/>
              </a:lnSpc>
              <a:spcBef>
                <a:spcPts val="600"/>
              </a:spcBef>
              <a:spcAft>
                <a:spcPct val="0"/>
              </a:spcAft>
              <a:buClr>
                <a:schemeClr val="bg1"/>
              </a:buClr>
              <a:buFont typeface="Courier New" pitchFamily="49" charset="0"/>
              <a:buNone/>
              <a:defRPr sz="1600" b="1" kern="1200">
                <a:solidFill>
                  <a:schemeClr val="bg1"/>
                </a:solidFill>
                <a:latin typeface="+mj-lt"/>
                <a:ea typeface="Verdana" pitchFamily="34" charset="0"/>
                <a:cs typeface="Verdana"/>
              </a:defRPr>
            </a:lvl4pPr>
            <a:lvl5pPr marL="1828800" indent="0" algn="l" rtl="0" eaLnBrk="0" fontAlgn="base" hangingPunct="0">
              <a:lnSpc>
                <a:spcPct val="95000"/>
              </a:lnSpc>
              <a:spcBef>
                <a:spcPts val="600"/>
              </a:spcBef>
              <a:spcAft>
                <a:spcPct val="0"/>
              </a:spcAft>
              <a:buClr>
                <a:schemeClr val="bg1"/>
              </a:buClr>
              <a:buFont typeface="Arial" pitchFamily="34" charset="0"/>
              <a:buNone/>
              <a:defRPr sz="1600" b="1" kern="1200">
                <a:solidFill>
                  <a:schemeClr val="bg1"/>
                </a:solidFill>
                <a:latin typeface="+mj-lt"/>
                <a:ea typeface="Verdana" pitchFamily="34" charset="0"/>
                <a:cs typeface="Verdana"/>
              </a:defRPr>
            </a:lvl5pPr>
            <a:lvl6pPr marL="2286000" indent="0" algn="l" defTabSz="914400" rtl="0" eaLnBrk="1" latinLnBrk="0" hangingPunct="1">
              <a:spcBef>
                <a:spcPct val="20000"/>
              </a:spcBef>
              <a:buClr>
                <a:schemeClr val="accent1"/>
              </a:buClr>
              <a:buFont typeface="Arial" pitchFamily="34" charset="0"/>
              <a:buNone/>
              <a:defRPr sz="1600" b="1" kern="1200">
                <a:solidFill>
                  <a:schemeClr val="tx2"/>
                </a:solidFill>
                <a:latin typeface="+mn-lt"/>
                <a:ea typeface="+mn-ea"/>
                <a:cs typeface="+mn-cs"/>
              </a:defRPr>
            </a:lvl6pPr>
            <a:lvl7pPr marL="2743200" indent="0" algn="l" defTabSz="914400" rtl="0" eaLnBrk="1" latinLnBrk="0" hangingPunct="1">
              <a:spcBef>
                <a:spcPct val="20000"/>
              </a:spcBef>
              <a:buClr>
                <a:schemeClr val="accent1"/>
              </a:buClr>
              <a:buFont typeface="Arial" pitchFamily="34" charset="0"/>
              <a:buNone/>
              <a:defRPr sz="1600" b="1" kern="1200">
                <a:solidFill>
                  <a:schemeClr val="tx2"/>
                </a:solidFill>
                <a:latin typeface="+mn-lt"/>
                <a:ea typeface="+mn-ea"/>
                <a:cs typeface="+mn-cs"/>
              </a:defRPr>
            </a:lvl7pPr>
            <a:lvl8pPr marL="3200400" indent="0" algn="l" defTabSz="914400" rtl="0" eaLnBrk="1" latinLnBrk="0" hangingPunct="1">
              <a:spcBef>
                <a:spcPct val="20000"/>
              </a:spcBef>
              <a:buClr>
                <a:schemeClr val="accent1"/>
              </a:buClr>
              <a:buFont typeface="Arial" pitchFamily="34" charset="0"/>
              <a:buNone/>
              <a:defRPr sz="1600" b="1" kern="1200">
                <a:solidFill>
                  <a:schemeClr val="tx2"/>
                </a:solidFill>
                <a:latin typeface="+mn-lt"/>
                <a:ea typeface="+mn-ea"/>
                <a:cs typeface="+mn-cs"/>
              </a:defRPr>
            </a:lvl8pPr>
            <a:lvl9pPr marL="3657600" indent="0" algn="l" defTabSz="914400" rtl="0" eaLnBrk="1" latinLnBrk="0" hangingPunct="1">
              <a:spcBef>
                <a:spcPct val="20000"/>
              </a:spcBef>
              <a:buClr>
                <a:schemeClr val="accent1"/>
              </a:buClr>
              <a:buFont typeface="Arial" pitchFamily="34" charset="0"/>
              <a:buNone/>
              <a:defRPr sz="1600" b="1" kern="1200">
                <a:solidFill>
                  <a:schemeClr val="tx2"/>
                </a:solidFill>
                <a:latin typeface="+mn-lt"/>
                <a:ea typeface="+mn-ea"/>
                <a:cs typeface="+mn-cs"/>
              </a:defRPr>
            </a:lvl9pPr>
          </a:lstStyle>
          <a:p>
            <a:r>
              <a:rPr lang="en-US" dirty="0">
                <a:solidFill>
                  <a:schemeClr val="tx2"/>
                </a:solidFill>
              </a:rPr>
              <a:t>Adopt existing open source text</a:t>
            </a:r>
          </a:p>
        </p:txBody>
      </p:sp>
      <p:sp>
        <p:nvSpPr>
          <p:cNvPr id="11" name="Content Placeholder 6"/>
          <p:cNvSpPr txBox="1">
            <a:spLocks/>
          </p:cNvSpPr>
          <p:nvPr/>
        </p:nvSpPr>
        <p:spPr bwMode="auto">
          <a:xfrm>
            <a:off x="3416531" y="2209800"/>
            <a:ext cx="2603269" cy="395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73050" indent="-273050" algn="l" rtl="0" eaLnBrk="0" fontAlgn="base" hangingPunct="0">
              <a:lnSpc>
                <a:spcPct val="95000"/>
              </a:lnSpc>
              <a:spcBef>
                <a:spcPts val="1200"/>
              </a:spcBef>
              <a:spcAft>
                <a:spcPct val="0"/>
              </a:spcAft>
              <a:buClr>
                <a:schemeClr val="bg1"/>
              </a:buClr>
              <a:buFont typeface="Arial" pitchFamily="34" charset="0"/>
              <a:buChar char="•"/>
              <a:defRPr sz="2000" kern="1200">
                <a:solidFill>
                  <a:schemeClr val="bg1"/>
                </a:solidFill>
                <a:latin typeface="+mj-lt"/>
                <a:ea typeface="ヒラギノ角ゴ Pro W3" charset="0"/>
                <a:cs typeface="Verdana"/>
              </a:defRPr>
            </a:lvl1pPr>
            <a:lvl2pPr marL="593725" indent="-273050" algn="l" rtl="0" eaLnBrk="0" fontAlgn="base" hangingPunct="0">
              <a:lnSpc>
                <a:spcPct val="95000"/>
              </a:lnSpc>
              <a:spcBef>
                <a:spcPts val="600"/>
              </a:spcBef>
              <a:spcAft>
                <a:spcPct val="0"/>
              </a:spcAft>
              <a:buClr>
                <a:schemeClr val="bg1"/>
              </a:buClr>
              <a:buFont typeface="Verdana" pitchFamily="34" charset="0"/>
              <a:buChar char="─"/>
              <a:defRPr sz="1800" kern="1200">
                <a:solidFill>
                  <a:schemeClr val="bg1"/>
                </a:solidFill>
                <a:latin typeface="+mj-lt"/>
                <a:ea typeface="Verdana" pitchFamily="34" charset="0"/>
                <a:cs typeface="Verdana"/>
              </a:defRPr>
            </a:lvl2pPr>
            <a:lvl3pPr marL="868363" indent="-228600" algn="l" rtl="0" eaLnBrk="0" fontAlgn="base" hangingPunct="0">
              <a:lnSpc>
                <a:spcPct val="95000"/>
              </a:lnSpc>
              <a:spcBef>
                <a:spcPts val="600"/>
              </a:spcBef>
              <a:spcAft>
                <a:spcPct val="0"/>
              </a:spcAft>
              <a:buClr>
                <a:schemeClr val="bg1"/>
              </a:buClr>
              <a:buFont typeface="Wingdings" pitchFamily="2" charset="2"/>
              <a:buChar char="§"/>
              <a:defRPr sz="1600" kern="1200">
                <a:solidFill>
                  <a:schemeClr val="bg1"/>
                </a:solidFill>
                <a:latin typeface="+mj-lt"/>
                <a:ea typeface="Verdana" pitchFamily="34" charset="0"/>
                <a:cs typeface="Verdana"/>
              </a:defRPr>
            </a:lvl3pPr>
            <a:lvl4pPr marL="1143000" indent="-228600" algn="l" rtl="0" eaLnBrk="0" fontAlgn="base" hangingPunct="0">
              <a:lnSpc>
                <a:spcPct val="95000"/>
              </a:lnSpc>
              <a:spcBef>
                <a:spcPts val="600"/>
              </a:spcBef>
              <a:spcAft>
                <a:spcPct val="0"/>
              </a:spcAft>
              <a:buClr>
                <a:schemeClr val="bg1"/>
              </a:buClr>
              <a:buFont typeface="Courier New" pitchFamily="49" charset="0"/>
              <a:buChar char="o"/>
              <a:defRPr sz="1400" kern="1200">
                <a:solidFill>
                  <a:schemeClr val="bg1"/>
                </a:solidFill>
                <a:latin typeface="+mj-lt"/>
                <a:ea typeface="Verdana" pitchFamily="34" charset="0"/>
                <a:cs typeface="Verdana"/>
              </a:defRPr>
            </a:lvl4pPr>
            <a:lvl5pPr marL="1371600" indent="-228600" algn="l" rtl="0" eaLnBrk="0" fontAlgn="base" hangingPunct="0">
              <a:lnSpc>
                <a:spcPct val="95000"/>
              </a:lnSpc>
              <a:spcBef>
                <a:spcPts val="600"/>
              </a:spcBef>
              <a:spcAft>
                <a:spcPct val="0"/>
              </a:spcAft>
              <a:buClr>
                <a:schemeClr val="bg1"/>
              </a:buClr>
              <a:buFont typeface="Arial" pitchFamily="34" charset="0"/>
              <a:buChar char="•"/>
              <a:defRPr sz="1400" kern="1200">
                <a:solidFill>
                  <a:schemeClr val="bg1"/>
                </a:solidFill>
                <a:latin typeface="+mj-lt"/>
                <a:ea typeface="Verdana" pitchFamily="34" charset="0"/>
                <a:cs typeface="Verdana"/>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204788" indent="-204788">
              <a:spcBef>
                <a:spcPts val="900"/>
              </a:spcBef>
              <a:buClr>
                <a:srgbClr val="71C4DA"/>
              </a:buClr>
            </a:pPr>
            <a:r>
              <a:rPr lang="en-US" sz="1800" dirty="0">
                <a:solidFill>
                  <a:schemeClr val="tx2"/>
                </a:solidFill>
                <a:latin typeface="Verdana" pitchFamily="34" charset="0"/>
                <a:cs typeface="Verdana" pitchFamily="34" charset="0"/>
              </a:rPr>
              <a:t>Identify high-quality OER course or resource</a:t>
            </a:r>
          </a:p>
          <a:p>
            <a:pPr marL="204788" indent="-204788">
              <a:spcBef>
                <a:spcPts val="900"/>
              </a:spcBef>
              <a:buClr>
                <a:srgbClr val="71C4DA"/>
              </a:buClr>
            </a:pPr>
            <a:r>
              <a:rPr lang="en-US" sz="1800" dirty="0">
                <a:solidFill>
                  <a:schemeClr val="tx2"/>
                </a:solidFill>
                <a:latin typeface="Verdana" pitchFamily="34" charset="0"/>
                <a:cs typeface="Verdana" pitchFamily="34" charset="0"/>
              </a:rPr>
              <a:t>Create significant revision</a:t>
            </a:r>
          </a:p>
          <a:p>
            <a:pPr marL="204788" indent="-204788">
              <a:spcBef>
                <a:spcPts val="900"/>
              </a:spcBef>
              <a:buClr>
                <a:srgbClr val="71C4DA"/>
              </a:buClr>
            </a:pPr>
            <a:r>
              <a:rPr lang="en-US" sz="1800" dirty="0">
                <a:solidFill>
                  <a:schemeClr val="tx2"/>
                </a:solidFill>
                <a:latin typeface="Verdana" pitchFamily="34" charset="0"/>
                <a:cs typeface="Verdana" pitchFamily="34" charset="0"/>
              </a:rPr>
              <a:t>Share or publish </a:t>
            </a:r>
          </a:p>
          <a:p>
            <a:pPr marL="0" indent="0">
              <a:buNone/>
            </a:pPr>
            <a:r>
              <a:rPr lang="en-US" sz="1800" dirty="0">
                <a:solidFill>
                  <a:schemeClr val="tx2"/>
                </a:solidFill>
                <a:latin typeface="Verdana" panose="020B0604030504040204" pitchFamily="34" charset="0"/>
                <a:ea typeface="Verdana" panose="020B0604030504040204" pitchFamily="34" charset="0"/>
                <a:cs typeface="Verdana" panose="020B0604030504040204" pitchFamily="34" charset="0"/>
              </a:rPr>
              <a:t>Similar in scope to moving from traditional to fully online course delivery</a:t>
            </a:r>
          </a:p>
          <a:p>
            <a:endParaRPr lang="en-US" dirty="0">
              <a:solidFill>
                <a:schemeClr val="tx2"/>
              </a:solidFill>
            </a:endParaRPr>
          </a:p>
        </p:txBody>
      </p:sp>
    </p:spTree>
    <p:extLst>
      <p:ext uri="{BB962C8B-B14F-4D97-AF65-F5344CB8AC3E}">
        <p14:creationId xmlns:p14="http://schemas.microsoft.com/office/powerpoint/2010/main" val="2487025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t>Benefits and Barriers to Students</a:t>
            </a:r>
            <a:endParaRPr lang="en-US" dirty="0"/>
          </a:p>
        </p:txBody>
      </p:sp>
      <p:sp>
        <p:nvSpPr>
          <p:cNvPr id="3" name="Text Placeholder 2"/>
          <p:cNvSpPr>
            <a:spLocks noGrp="1"/>
          </p:cNvSpPr>
          <p:nvPr>
            <p:ph type="body" idx="1"/>
          </p:nvPr>
        </p:nvSpPr>
        <p:spPr/>
        <p:txBody>
          <a:bodyPr/>
          <a:lstStyle/>
          <a:p>
            <a:r>
              <a:rPr lang="en-US" dirty="0">
                <a:solidFill>
                  <a:schemeClr val="tx2"/>
                </a:solidFill>
              </a:rPr>
              <a:t>Benefits</a:t>
            </a:r>
          </a:p>
        </p:txBody>
      </p:sp>
      <p:sp>
        <p:nvSpPr>
          <p:cNvPr id="4" name="Content Placeholder 3"/>
          <p:cNvSpPr>
            <a:spLocks noGrp="1"/>
          </p:cNvSpPr>
          <p:nvPr>
            <p:ph sz="half" idx="2"/>
          </p:nvPr>
        </p:nvSpPr>
        <p:spPr/>
        <p:txBody>
          <a:bodyPr>
            <a:normAutofit fontScale="85000" lnSpcReduction="20000"/>
          </a:bodyPr>
          <a:lstStyle/>
          <a:p>
            <a:pPr>
              <a:spcBef>
                <a:spcPts val="1600"/>
              </a:spcBef>
            </a:pPr>
            <a:r>
              <a:rPr lang="en-US" dirty="0"/>
              <a:t>Instant unlimited access.</a:t>
            </a:r>
          </a:p>
          <a:p>
            <a:pPr>
              <a:spcBef>
                <a:spcPts val="1600"/>
              </a:spcBef>
            </a:pPr>
            <a:endParaRPr lang="en-US" dirty="0"/>
          </a:p>
          <a:p>
            <a:r>
              <a:rPr lang="en-US" dirty="0"/>
              <a:t>Perpetual access to course materials.</a:t>
            </a:r>
          </a:p>
          <a:p>
            <a:endParaRPr lang="en-US" dirty="0"/>
          </a:p>
          <a:p>
            <a:r>
              <a:rPr lang="en-US" dirty="0"/>
              <a:t>Increased graduation and retention rates.</a:t>
            </a:r>
          </a:p>
          <a:p>
            <a:endParaRPr lang="en-US" dirty="0"/>
          </a:p>
          <a:p>
            <a:r>
              <a:rPr lang="en-US" dirty="0"/>
              <a:t>Learning via multiple formats and genres (podcasts, videos, articles, etc.).</a:t>
            </a:r>
          </a:p>
          <a:p>
            <a:endParaRPr lang="en-US" dirty="0"/>
          </a:p>
          <a:p>
            <a:r>
              <a:rPr lang="en-US" dirty="0"/>
              <a:t>Reduced costs.</a:t>
            </a:r>
          </a:p>
          <a:p>
            <a:endParaRPr lang="en-US" dirty="0"/>
          </a:p>
        </p:txBody>
      </p:sp>
      <p:sp>
        <p:nvSpPr>
          <p:cNvPr id="5" name="Text Placeholder 4"/>
          <p:cNvSpPr>
            <a:spLocks noGrp="1"/>
          </p:cNvSpPr>
          <p:nvPr>
            <p:ph type="body" sz="quarter" idx="3"/>
          </p:nvPr>
        </p:nvSpPr>
        <p:spPr/>
        <p:txBody>
          <a:bodyPr/>
          <a:lstStyle/>
          <a:p>
            <a:r>
              <a:rPr lang="en-US" dirty="0">
                <a:solidFill>
                  <a:schemeClr val="tx2"/>
                </a:solidFill>
              </a:rPr>
              <a:t>Barriers</a:t>
            </a:r>
          </a:p>
        </p:txBody>
      </p:sp>
      <p:sp>
        <p:nvSpPr>
          <p:cNvPr id="6" name="Content Placeholder 5"/>
          <p:cNvSpPr>
            <a:spLocks noGrp="1"/>
          </p:cNvSpPr>
          <p:nvPr>
            <p:ph sz="quarter" idx="4"/>
          </p:nvPr>
        </p:nvSpPr>
        <p:spPr/>
        <p:txBody>
          <a:bodyPr>
            <a:normAutofit/>
          </a:bodyPr>
          <a:lstStyle/>
          <a:p>
            <a:pPr>
              <a:spcBef>
                <a:spcPts val="1600"/>
              </a:spcBef>
            </a:pPr>
            <a:r>
              <a:rPr lang="en-US" sz="1700" dirty="0"/>
              <a:t>Access to electronic materials – parts of Central Massachusetts lack high-speed internet</a:t>
            </a:r>
          </a:p>
          <a:p>
            <a:r>
              <a:rPr lang="en-US" sz="1700" dirty="0"/>
              <a:t>Printing course materials where possible – school cannot afford to print free copies for every student, and printing is not part of financial aid (as far as we know).</a:t>
            </a:r>
          </a:p>
          <a:p>
            <a:r>
              <a:rPr lang="en-US" sz="1700" dirty="0"/>
              <a:t>People don’t always have laptops</a:t>
            </a:r>
          </a:p>
          <a:p>
            <a:endParaRPr lang="en-US" dirty="0"/>
          </a:p>
        </p:txBody>
      </p:sp>
      <p:sp>
        <p:nvSpPr>
          <p:cNvPr id="7" name="Slide Number Placeholder 6"/>
          <p:cNvSpPr>
            <a:spLocks noGrp="1"/>
          </p:cNvSpPr>
          <p:nvPr>
            <p:ph type="sldNum" sz="quarter" idx="10"/>
          </p:nvPr>
        </p:nvSpPr>
        <p:spPr/>
        <p:txBody>
          <a:bodyPr/>
          <a:lstStyle/>
          <a:p>
            <a:fld id="{55F7A729-2F0E-4657-863C-6C2E75D7C97D}" type="slidenum">
              <a:rPr lang="en-US" altLang="en-US" smtClean="0"/>
              <a:pPr/>
              <a:t>15</a:t>
            </a:fld>
            <a:endParaRPr lang="en-US" altLang="en-US"/>
          </a:p>
        </p:txBody>
      </p:sp>
      <p:sp>
        <p:nvSpPr>
          <p:cNvPr id="8" name="Footer Placeholder 7"/>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1827197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to Faculty	</a:t>
            </a:r>
          </a:p>
        </p:txBody>
      </p:sp>
      <p:sp>
        <p:nvSpPr>
          <p:cNvPr id="4" name="Content Placeholder 3"/>
          <p:cNvSpPr>
            <a:spLocks noGrp="1"/>
          </p:cNvSpPr>
          <p:nvPr>
            <p:ph idx="1"/>
          </p:nvPr>
        </p:nvSpPr>
        <p:spPr/>
        <p:txBody>
          <a:bodyPr/>
          <a:lstStyle/>
          <a:p>
            <a:pPr>
              <a:lnSpc>
                <a:spcPct val="110000"/>
              </a:lnSpc>
            </a:pPr>
            <a:r>
              <a:rPr lang="en-US" dirty="0"/>
              <a:t>Teaching what students need to know in meaningful ways.</a:t>
            </a:r>
          </a:p>
          <a:p>
            <a:pPr>
              <a:lnSpc>
                <a:spcPct val="110000"/>
              </a:lnSpc>
            </a:pPr>
            <a:r>
              <a:rPr lang="en-US" dirty="0"/>
              <a:t>Complete control of rich course content.</a:t>
            </a:r>
          </a:p>
          <a:p>
            <a:pPr>
              <a:lnSpc>
                <a:spcPct val="110000"/>
              </a:lnSpc>
            </a:pPr>
            <a:r>
              <a:rPr lang="en-US" dirty="0"/>
              <a:t>Resources tailored to fit specific assignments, courses and programs, and learning styles.</a:t>
            </a:r>
          </a:p>
          <a:p>
            <a:pPr>
              <a:lnSpc>
                <a:spcPct val="110000"/>
              </a:lnSpc>
            </a:pPr>
            <a:r>
              <a:rPr lang="en-US" dirty="0"/>
              <a:t>Reading genres other than textbooks.</a:t>
            </a:r>
          </a:p>
          <a:p>
            <a:pPr>
              <a:lnSpc>
                <a:spcPct val="110000"/>
              </a:lnSpc>
            </a:pPr>
            <a:r>
              <a:rPr lang="en-US" dirty="0"/>
              <a:t>Enable all students to have equal access to course materials on day one.</a:t>
            </a:r>
          </a:p>
          <a:p>
            <a:pPr>
              <a:lnSpc>
                <a:spcPct val="110000"/>
              </a:lnSpc>
            </a:pPr>
            <a:r>
              <a:rPr lang="en-US" dirty="0"/>
              <a:t>Open pedagogy improves teaching and learning by engaging students and faculty across the world in the construction of knowledge.</a:t>
            </a:r>
          </a:p>
          <a:p>
            <a:endParaRPr lang="en-US" dirty="0"/>
          </a:p>
          <a:p>
            <a:endParaRPr lang="en-US" dirty="0"/>
          </a:p>
        </p:txBody>
      </p:sp>
    </p:spTree>
    <p:extLst>
      <p:ext uri="{BB962C8B-B14F-4D97-AF65-F5344CB8AC3E}">
        <p14:creationId xmlns:p14="http://schemas.microsoft.com/office/powerpoint/2010/main" val="3853506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to Colleges and the State</a:t>
            </a:r>
          </a:p>
        </p:txBody>
      </p:sp>
      <p:sp>
        <p:nvSpPr>
          <p:cNvPr id="5" name="Content Placeholder 4"/>
          <p:cNvSpPr>
            <a:spLocks noGrp="1"/>
          </p:cNvSpPr>
          <p:nvPr>
            <p:ph idx="1"/>
          </p:nvPr>
        </p:nvSpPr>
        <p:spPr/>
        <p:txBody>
          <a:bodyPr/>
          <a:lstStyle/>
          <a:p>
            <a:r>
              <a:rPr lang="en-US" dirty="0"/>
              <a:t>College affordability is a social justice issue central to the mission of all MPHE institutions as well as the DHE’s Equity Agenda (</a:t>
            </a:r>
            <a:r>
              <a:rPr lang="en-US" dirty="0">
                <a:hlinkClick r:id="rId2"/>
              </a:rPr>
              <a:t>https://www.mass.edu/strategic/equity.asp</a:t>
            </a:r>
            <a:r>
              <a:rPr lang="en-US" dirty="0"/>
              <a:t>).</a:t>
            </a:r>
          </a:p>
          <a:p>
            <a:r>
              <a:rPr lang="en-US" dirty="0"/>
              <a:t>Addresses the needs of first-generation, and low-SES college students.</a:t>
            </a:r>
          </a:p>
          <a:p>
            <a:r>
              <a:rPr lang="en-US" dirty="0"/>
              <a:t>The use of OER courses have allowed schools to see:</a:t>
            </a:r>
          </a:p>
          <a:p>
            <a:pPr lvl="1"/>
            <a:r>
              <a:rPr lang="en-US" sz="1800" dirty="0"/>
              <a:t>higher passing rates</a:t>
            </a:r>
          </a:p>
          <a:p>
            <a:pPr lvl="1"/>
            <a:r>
              <a:rPr lang="en-US" sz="1800" dirty="0"/>
              <a:t>higher retention rates / lower withdrawal rates</a:t>
            </a:r>
          </a:p>
          <a:p>
            <a:pPr lvl="1"/>
            <a:r>
              <a:rPr lang="en-US" sz="1800" dirty="0"/>
              <a:t>higher completion and graduation rates</a:t>
            </a:r>
          </a:p>
          <a:p>
            <a:pPr lvl="1"/>
            <a:r>
              <a:rPr lang="en-US" sz="1800" dirty="0"/>
              <a:t>higher student satisfaction</a:t>
            </a:r>
          </a:p>
          <a:p>
            <a:r>
              <a:rPr lang="en-US" dirty="0"/>
              <a:t>Furthers education is a public good that supports state economic health.</a:t>
            </a:r>
          </a:p>
          <a:p>
            <a:r>
              <a:rPr lang="en-US" dirty="0"/>
              <a:t>Tremendous cost savings.</a:t>
            </a:r>
          </a:p>
        </p:txBody>
      </p:sp>
    </p:spTree>
    <p:extLst>
      <p:ext uri="{BB962C8B-B14F-4D97-AF65-F5344CB8AC3E}">
        <p14:creationId xmlns:p14="http://schemas.microsoft.com/office/powerpoint/2010/main" val="2836786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WSU Library Open Education Resources Initiative</a:t>
            </a:r>
          </a:p>
        </p:txBody>
      </p:sp>
      <p:sp>
        <p:nvSpPr>
          <p:cNvPr id="3" name="Content Placeholder 2"/>
          <p:cNvSpPr>
            <a:spLocks noGrp="1"/>
          </p:cNvSpPr>
          <p:nvPr>
            <p:ph idx="1"/>
          </p:nvPr>
        </p:nvSpPr>
        <p:spPr/>
        <p:txBody>
          <a:bodyPr/>
          <a:lstStyle/>
          <a:p>
            <a:pPr>
              <a:lnSpc>
                <a:spcPct val="110000"/>
              </a:lnSpc>
            </a:pPr>
            <a:r>
              <a:rPr lang="en-US" sz="2000" dirty="0"/>
              <a:t>Launched in Fall 2016 to foster instructional effectiveness and to lower costs for students.</a:t>
            </a:r>
          </a:p>
          <a:p>
            <a:pPr>
              <a:lnSpc>
                <a:spcPct val="110000"/>
              </a:lnSpc>
            </a:pPr>
            <a:r>
              <a:rPr lang="en-US" sz="2000" dirty="0"/>
              <a:t>Provided $1,000 mini-grants to faculty to redesign courses using OER.</a:t>
            </a:r>
          </a:p>
          <a:p>
            <a:pPr>
              <a:lnSpc>
                <a:spcPct val="110000"/>
              </a:lnSpc>
            </a:pPr>
            <a:r>
              <a:rPr lang="en-US" sz="2000" dirty="0"/>
              <a:t>Funded 34 mini-grants and 37 faculty.</a:t>
            </a:r>
          </a:p>
          <a:p>
            <a:pPr>
              <a:lnSpc>
                <a:spcPct val="110000"/>
              </a:lnSpc>
            </a:pPr>
            <a:r>
              <a:rPr lang="en-US" sz="2000" dirty="0"/>
              <a:t>Over 3,100 students and $157,000 in student savings.</a:t>
            </a:r>
          </a:p>
          <a:p>
            <a:pPr>
              <a:lnSpc>
                <a:spcPct val="110000"/>
              </a:lnSpc>
            </a:pPr>
            <a:r>
              <a:rPr lang="en-US" sz="2000" dirty="0"/>
              <a:t>And savings continue to grow!</a:t>
            </a:r>
          </a:p>
          <a:p>
            <a:endParaRPr lang="en-US" dirty="0"/>
          </a:p>
          <a:p>
            <a:endParaRPr lang="en-US" dirty="0"/>
          </a:p>
          <a:p>
            <a:endParaRPr lang="en-US" dirty="0"/>
          </a:p>
          <a:p>
            <a:pPr marL="0" indent="0">
              <a:buNone/>
            </a:pPr>
            <a:r>
              <a:rPr lang="en-US" sz="1400" dirty="0"/>
              <a:t>	Additional information about OERI: </a:t>
            </a:r>
            <a:r>
              <a:rPr lang="en-US" sz="1400" dirty="0">
                <a:hlinkClick r:id="rId2"/>
              </a:rPr>
              <a:t>http://libguides.worcester.edu/oeri</a:t>
            </a:r>
            <a:endParaRPr lang="en-US" sz="1400" dirty="0"/>
          </a:p>
        </p:txBody>
      </p:sp>
      <p:sp>
        <p:nvSpPr>
          <p:cNvPr id="4" name="Slide Number Placeholder 3"/>
          <p:cNvSpPr>
            <a:spLocks noGrp="1"/>
          </p:cNvSpPr>
          <p:nvPr>
            <p:ph type="sldNum" sz="quarter" idx="10"/>
          </p:nvPr>
        </p:nvSpPr>
        <p:spPr/>
        <p:txBody>
          <a:bodyPr/>
          <a:lstStyle/>
          <a:p>
            <a:pPr fontAlgn="base">
              <a:spcBef>
                <a:spcPct val="0"/>
              </a:spcBef>
              <a:spcAft>
                <a:spcPct val="0"/>
              </a:spcAft>
            </a:pPr>
            <a:fld id="{F528D575-8383-42E7-91A6-820C364BEEFC}" type="slidenum">
              <a:rPr lang="en-US" altLang="en-US" smtClean="0">
                <a:ea typeface="ヒラギノ角ゴ Pro W3" pitchFamily="122" charset="-128"/>
              </a:rPr>
              <a:pPr fontAlgn="base">
                <a:spcBef>
                  <a:spcPct val="0"/>
                </a:spcBef>
                <a:spcAft>
                  <a:spcPct val="0"/>
                </a:spcAft>
              </a:pPr>
              <a:t>18</a:t>
            </a:fld>
            <a:endParaRPr lang="en-US" altLang="en-US">
              <a:ea typeface="ヒラギノ角ゴ Pro W3" pitchFamily="122" charset="-128"/>
            </a:endParaRPr>
          </a:p>
        </p:txBody>
      </p:sp>
      <p:sp>
        <p:nvSpPr>
          <p:cNvPr id="5" name="Footer Placeholder 4"/>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34554364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a:t>OER Project Funded by MA DHE</a:t>
            </a:r>
            <a:br>
              <a:rPr lang="en-US" sz="2700" dirty="0"/>
            </a:br>
            <a:r>
              <a:rPr lang="en-US" dirty="0">
                <a:effectLst/>
              </a:rPr>
              <a:t>Higher Education Innovation Fund (HEIF)</a:t>
            </a:r>
            <a:endParaRPr lang="en-US" sz="2700" dirty="0"/>
          </a:p>
        </p:txBody>
      </p:sp>
      <p:sp>
        <p:nvSpPr>
          <p:cNvPr id="6" name="Content Placeholder 5"/>
          <p:cNvSpPr>
            <a:spLocks noGrp="1"/>
          </p:cNvSpPr>
          <p:nvPr>
            <p:ph idx="1"/>
          </p:nvPr>
        </p:nvSpPr>
        <p:spPr/>
        <p:txBody>
          <a:bodyPr/>
          <a:lstStyle/>
          <a:p>
            <a:r>
              <a:rPr lang="en-US" dirty="0"/>
              <a:t>Massachusetts Open Education: Achieving Access for All (</a:t>
            </a:r>
            <a:r>
              <a:rPr lang="en-US" dirty="0">
                <a:hlinkClick r:id="rId3"/>
              </a:rPr>
              <a:t>http://www.mass.edu/strategic/oer.asp</a:t>
            </a:r>
            <a:r>
              <a:rPr lang="en-US" dirty="0"/>
              <a:t>)</a:t>
            </a:r>
          </a:p>
          <a:p>
            <a:r>
              <a:rPr lang="en-US" dirty="0"/>
              <a:t>Collaborative project aimed at building OER capacity across MA</a:t>
            </a:r>
          </a:p>
          <a:p>
            <a:r>
              <a:rPr lang="en-US" dirty="0"/>
              <a:t>Collaborators included all segments of MA Public Higher Education</a:t>
            </a:r>
          </a:p>
          <a:p>
            <a:pPr lvl="1"/>
            <a:r>
              <a:rPr lang="en-US" dirty="0"/>
              <a:t>UMass Amherst (lead)</a:t>
            </a:r>
          </a:p>
          <a:p>
            <a:pPr lvl="1"/>
            <a:r>
              <a:rPr lang="en-US" dirty="0"/>
              <a:t>Holyoke Community College</a:t>
            </a:r>
          </a:p>
          <a:p>
            <a:pPr lvl="1"/>
            <a:r>
              <a:rPr lang="en-US" dirty="0"/>
              <a:t>Northern Essex Community College </a:t>
            </a:r>
          </a:p>
          <a:p>
            <a:pPr lvl="1"/>
            <a:r>
              <a:rPr lang="en-US" dirty="0"/>
              <a:t>Worcester State University</a:t>
            </a:r>
          </a:p>
          <a:p>
            <a:endParaRPr lang="en-US" dirty="0"/>
          </a:p>
        </p:txBody>
      </p:sp>
      <p:pic>
        <p:nvPicPr>
          <p:cNvPr id="5" name="Google Shape;221;p37"/>
          <p:cNvPicPr preferRelativeResize="0"/>
          <p:nvPr/>
        </p:nvPicPr>
        <p:blipFill rotWithShape="1">
          <a:blip r:embed="rId4">
            <a:alphaModFix/>
          </a:blip>
          <a:srcRect t="1816" r="6120"/>
          <a:stretch/>
        </p:blipFill>
        <p:spPr>
          <a:xfrm>
            <a:off x="4447309" y="3558445"/>
            <a:ext cx="4231178" cy="2493960"/>
          </a:xfrm>
          <a:prstGeom prst="rect">
            <a:avLst/>
          </a:prstGeom>
          <a:noFill/>
          <a:ln>
            <a:noFill/>
          </a:ln>
          <a:effectLst/>
        </p:spPr>
      </p:pic>
    </p:spTree>
    <p:extLst>
      <p:ext uri="{BB962C8B-B14F-4D97-AF65-F5344CB8AC3E}">
        <p14:creationId xmlns:p14="http://schemas.microsoft.com/office/powerpoint/2010/main" val="2537110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Open Educational Resources Legislative Event</a:t>
            </a:r>
          </a:p>
        </p:txBody>
      </p:sp>
      <p:sp>
        <p:nvSpPr>
          <p:cNvPr id="3" name="Subtitle 2"/>
          <p:cNvSpPr>
            <a:spLocks noGrp="1"/>
          </p:cNvSpPr>
          <p:nvPr>
            <p:ph type="subTitle" idx="1"/>
          </p:nvPr>
        </p:nvSpPr>
        <p:spPr/>
        <p:txBody>
          <a:bodyPr/>
          <a:lstStyle/>
          <a:p>
            <a:r>
              <a:rPr lang="en-US" dirty="0"/>
              <a:t>Worcester State University</a:t>
            </a:r>
          </a:p>
          <a:p>
            <a:r>
              <a:rPr lang="en-US" dirty="0"/>
              <a:t>December 13, 2019</a:t>
            </a:r>
          </a:p>
        </p:txBody>
      </p:sp>
    </p:spTree>
    <p:extLst>
      <p:ext uri="{BB962C8B-B14F-4D97-AF65-F5344CB8AC3E}">
        <p14:creationId xmlns:p14="http://schemas.microsoft.com/office/powerpoint/2010/main" val="6317343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22957798"/>
              </p:ext>
            </p:extLst>
          </p:nvPr>
        </p:nvGraphicFramePr>
        <p:xfrm>
          <a:off x="457200" y="1274619"/>
          <a:ext cx="82296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A close up of a logo&#10;&#10;Description automatically generated">
            <a:extLst>
              <a:ext uri="{FF2B5EF4-FFF2-40B4-BE49-F238E27FC236}">
                <a16:creationId xmlns:a16="http://schemas.microsoft.com/office/drawing/2014/main" id="{219775D7-787B-464D-A3BF-105E2DD2D79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7200" y="1469340"/>
            <a:ext cx="2944279" cy="777788"/>
          </a:xfrm>
          <a:prstGeom prst="rect">
            <a:avLst/>
          </a:prstGeom>
        </p:spPr>
      </p:pic>
      <p:sp>
        <p:nvSpPr>
          <p:cNvPr id="7" name="Oval 6">
            <a:extLst>
              <a:ext uri="{FF2B5EF4-FFF2-40B4-BE49-F238E27FC236}">
                <a16:creationId xmlns:a16="http://schemas.microsoft.com/office/drawing/2014/main" id="{8CCA7A08-4D73-40A6-A22B-747AFB83B6F4}"/>
              </a:ext>
            </a:extLst>
          </p:cNvPr>
          <p:cNvSpPr/>
          <p:nvPr/>
        </p:nvSpPr>
        <p:spPr>
          <a:xfrm>
            <a:off x="6566851" y="2287424"/>
            <a:ext cx="526229" cy="526229"/>
          </a:xfrm>
          <a:prstGeom prst="ellipse">
            <a:avLst/>
          </a:prstGeom>
          <a:solidFill>
            <a:schemeClr val="accent6"/>
          </a:solidFill>
          <a:ln cmpd="sng">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TextBox 5">
            <a:extLst>
              <a:ext uri="{FF2B5EF4-FFF2-40B4-BE49-F238E27FC236}">
                <a16:creationId xmlns:a16="http://schemas.microsoft.com/office/drawing/2014/main" id="{474E94B2-8346-45D7-931F-8F6A50A565A4}"/>
              </a:ext>
            </a:extLst>
          </p:cNvPr>
          <p:cNvSpPr txBox="1"/>
          <p:nvPr/>
        </p:nvSpPr>
        <p:spPr>
          <a:xfrm>
            <a:off x="7179983" y="2401606"/>
            <a:ext cx="1713647" cy="1800493"/>
          </a:xfrm>
          <a:prstGeom prst="rect">
            <a:avLst/>
          </a:prstGeom>
          <a:noFill/>
        </p:spPr>
        <p:txBody>
          <a:bodyPr wrap="square" rtlCol="0">
            <a:spAutoFit/>
          </a:bodyPr>
          <a:lstStyle/>
          <a:p>
            <a:pPr defTabSz="685783"/>
            <a:r>
              <a:rPr lang="en-US" sz="1250" b="1" dirty="0">
                <a:solidFill>
                  <a:prstClr val="black"/>
                </a:solidFill>
                <a:latin typeface="Arial" panose="020B0604020202020204" pitchFamily="34" charset="0"/>
                <a:cs typeface="Arial" panose="020B0604020202020204" pitchFamily="34" charset="0"/>
                <a:sym typeface="Arial"/>
              </a:rPr>
              <a:t>Fall 2019</a:t>
            </a:r>
          </a:p>
          <a:p>
            <a:pPr defTabSz="685783"/>
            <a:r>
              <a:rPr lang="en-US" sz="1250" dirty="0">
                <a:solidFill>
                  <a:prstClr val="black"/>
                </a:solidFill>
                <a:latin typeface="Arial" panose="020B0604020202020204" pitchFamily="34" charset="0"/>
                <a:cs typeface="Arial" panose="020B0604020202020204" pitchFamily="34" charset="0"/>
                <a:sym typeface="Arial"/>
              </a:rPr>
              <a:t>OER Working Group Final Report and Recommendations </a:t>
            </a:r>
          </a:p>
          <a:p>
            <a:pPr defTabSz="685783"/>
            <a:r>
              <a:rPr lang="en-US" sz="1250" dirty="0">
                <a:solidFill>
                  <a:prstClr val="black"/>
                </a:solidFill>
                <a:latin typeface="Arial" panose="020B0604020202020204" pitchFamily="34" charset="0"/>
                <a:cs typeface="Arial" panose="020B0604020202020204" pitchFamily="34" charset="0"/>
                <a:sym typeface="Arial"/>
              </a:rPr>
              <a:t>approved by the BHE</a:t>
            </a:r>
          </a:p>
          <a:p>
            <a:pPr defTabSz="685783"/>
            <a:r>
              <a:rPr lang="en-US" sz="1250" dirty="0">
                <a:solidFill>
                  <a:prstClr val="black"/>
                </a:solidFill>
                <a:latin typeface="Arial" panose="020B0604020202020204" pitchFamily="34" charset="0"/>
                <a:cs typeface="Arial" panose="020B0604020202020204" pitchFamily="34" charset="0"/>
                <a:sym typeface="Arial"/>
              </a:rPr>
              <a:t>in October.</a:t>
            </a:r>
          </a:p>
          <a:p>
            <a:pPr defTabSz="685783"/>
            <a:endParaRPr lang="en-US" sz="1200" b="1" dirty="0">
              <a:solidFill>
                <a:prstClr val="black"/>
              </a:solidFill>
              <a:latin typeface="Calibri" panose="020F0502020204030204"/>
              <a:cs typeface="Arial"/>
              <a:sym typeface="Arial"/>
            </a:endParaRPr>
          </a:p>
          <a:p>
            <a:pPr defTabSz="685783"/>
            <a:r>
              <a:rPr lang="en-US" sz="1200" b="1" dirty="0">
                <a:solidFill>
                  <a:prstClr val="black"/>
                </a:solidFill>
                <a:latin typeface="Calibri" panose="020F0502020204030204"/>
                <a:cs typeface="Arial"/>
                <a:sym typeface="Arial"/>
              </a:rPr>
              <a:t> </a:t>
            </a:r>
          </a:p>
          <a:p>
            <a:pPr defTabSz="685783"/>
            <a:endParaRPr lang="en-US" sz="1200" b="1" dirty="0">
              <a:solidFill>
                <a:prstClr val="black"/>
              </a:solidFill>
              <a:latin typeface="Calibri" panose="020F0502020204030204"/>
              <a:cs typeface="Arial"/>
              <a:sym typeface="Arial"/>
            </a:endParaRPr>
          </a:p>
        </p:txBody>
      </p:sp>
      <p:sp>
        <p:nvSpPr>
          <p:cNvPr id="8" name="TextBox 7">
            <a:extLst>
              <a:ext uri="{FF2B5EF4-FFF2-40B4-BE49-F238E27FC236}">
                <a16:creationId xmlns:a16="http://schemas.microsoft.com/office/drawing/2014/main" id="{128C879D-74A3-4EF8-8833-73EB40E6E97F}"/>
              </a:ext>
            </a:extLst>
          </p:cNvPr>
          <p:cNvSpPr txBox="1"/>
          <p:nvPr/>
        </p:nvSpPr>
        <p:spPr>
          <a:xfrm>
            <a:off x="5122027" y="5918201"/>
            <a:ext cx="3640974" cy="415498"/>
          </a:xfrm>
          <a:prstGeom prst="rect">
            <a:avLst/>
          </a:prstGeom>
          <a:noFill/>
        </p:spPr>
        <p:txBody>
          <a:bodyPr wrap="square" rtlCol="0">
            <a:spAutoFit/>
          </a:bodyPr>
          <a:lstStyle/>
          <a:p>
            <a:pPr defTabSz="685783"/>
            <a:r>
              <a:rPr lang="en-US" sz="1050" dirty="0">
                <a:solidFill>
                  <a:prstClr val="black"/>
                </a:solidFill>
                <a:latin typeface="Arial" panose="020B0604020202020204" pitchFamily="34" charset="0"/>
                <a:cs typeface="Arial" panose="020B0604020202020204" pitchFamily="34" charset="0"/>
                <a:sym typeface="Arial"/>
              </a:rPr>
              <a:t>Slide courtesy of Patricia A. Marshall, Deputy Commissioner, MA Department of Higher Education</a:t>
            </a:r>
          </a:p>
        </p:txBody>
      </p:sp>
      <p:sp>
        <p:nvSpPr>
          <p:cNvPr id="9" name="Rectangle 8">
            <a:extLst>
              <a:ext uri="{FF2B5EF4-FFF2-40B4-BE49-F238E27FC236}">
                <a16:creationId xmlns:a16="http://schemas.microsoft.com/office/drawing/2014/main" id="{2C896390-42C5-1448-A1E8-66C33C4DE59B}"/>
              </a:ext>
            </a:extLst>
          </p:cNvPr>
          <p:cNvSpPr/>
          <p:nvPr/>
        </p:nvSpPr>
        <p:spPr>
          <a:xfrm>
            <a:off x="8763001" y="5793124"/>
            <a:ext cx="130629" cy="1250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buClr>
                <a:srgbClr val="000000"/>
              </a:buClr>
            </a:pPr>
            <a:endParaRPr lang="en-US" sz="1400" kern="0">
              <a:solidFill>
                <a:prstClr val="white"/>
              </a:solidFill>
              <a:latin typeface="Calibri" panose="020F0502020204030204"/>
              <a:sym typeface="Arial"/>
            </a:endParaRPr>
          </a:p>
        </p:txBody>
      </p:sp>
    </p:spTree>
    <p:extLst>
      <p:ext uri="{BB962C8B-B14F-4D97-AF65-F5344CB8AC3E}">
        <p14:creationId xmlns:p14="http://schemas.microsoft.com/office/powerpoint/2010/main" val="21128820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 DHE OER Project Outcomes</a:t>
            </a:r>
          </a:p>
        </p:txBody>
      </p:sp>
      <p:sp>
        <p:nvSpPr>
          <p:cNvPr id="3" name="Content Placeholder 2"/>
          <p:cNvSpPr>
            <a:spLocks noGrp="1"/>
          </p:cNvSpPr>
          <p:nvPr>
            <p:ph idx="1"/>
          </p:nvPr>
        </p:nvSpPr>
        <p:spPr/>
        <p:txBody>
          <a:bodyPr/>
          <a:lstStyle/>
          <a:p>
            <a:r>
              <a:rPr lang="en-US" sz="2000" dirty="0"/>
              <a:t>Completed OER Landscape Survey of MA public colleges and universities.</a:t>
            </a:r>
          </a:p>
          <a:p>
            <a:r>
              <a:rPr lang="en-US" sz="2000" dirty="0"/>
              <a:t>Provided OER training at five regional sites across the Commonwealth.</a:t>
            </a:r>
          </a:p>
          <a:p>
            <a:pPr lvl="1"/>
            <a:r>
              <a:rPr lang="en-US" sz="2000" dirty="0"/>
              <a:t>306 attendees (average of 61 per session).</a:t>
            </a:r>
          </a:p>
          <a:p>
            <a:pPr lvl="1"/>
            <a:r>
              <a:rPr lang="en-US" sz="2000" dirty="0"/>
              <a:t>84 attendees reviewed open textbooks.</a:t>
            </a:r>
          </a:p>
          <a:p>
            <a:r>
              <a:rPr lang="en-US" sz="2000" dirty="0"/>
              <a:t>Hosted Course Development Day for high enrollment general education classes.</a:t>
            </a:r>
          </a:p>
          <a:p>
            <a:pPr lvl="1"/>
            <a:r>
              <a:rPr lang="en-US" sz="2000" dirty="0"/>
              <a:t>52 attendees developed materials.</a:t>
            </a:r>
          </a:p>
          <a:p>
            <a:pPr lvl="1"/>
            <a:r>
              <a:rPr lang="en-US" sz="2000" dirty="0"/>
              <a:t>Projected year one savings: $631,000!</a:t>
            </a:r>
          </a:p>
          <a:p>
            <a:r>
              <a:rPr lang="en-US" sz="2000" dirty="0"/>
              <a:t>Acquired statewide membership to the Open Textbook Network.</a:t>
            </a:r>
          </a:p>
          <a:p>
            <a:endParaRPr lang="en-US" dirty="0"/>
          </a:p>
          <a:p>
            <a:endParaRPr lang="en-US" dirty="0"/>
          </a:p>
        </p:txBody>
      </p:sp>
      <p:sp>
        <p:nvSpPr>
          <p:cNvPr id="4" name="Slide Number Placeholder 3"/>
          <p:cNvSpPr>
            <a:spLocks noGrp="1"/>
          </p:cNvSpPr>
          <p:nvPr>
            <p:ph type="sldNum" sz="quarter" idx="10"/>
          </p:nvPr>
        </p:nvSpPr>
        <p:spPr/>
        <p:txBody>
          <a:bodyPr/>
          <a:lstStyle/>
          <a:p>
            <a:pPr fontAlgn="base">
              <a:spcBef>
                <a:spcPct val="0"/>
              </a:spcBef>
              <a:spcAft>
                <a:spcPct val="0"/>
              </a:spcAft>
            </a:pPr>
            <a:fld id="{F528D575-8383-42E7-91A6-820C364BEEFC}" type="slidenum">
              <a:rPr lang="en-US" altLang="en-US" smtClean="0">
                <a:ea typeface="ヒラギノ角ゴ Pro W3" pitchFamily="122" charset="-128"/>
              </a:rPr>
              <a:pPr fontAlgn="base">
                <a:spcBef>
                  <a:spcPct val="0"/>
                </a:spcBef>
                <a:spcAft>
                  <a:spcPct val="0"/>
                </a:spcAft>
              </a:pPr>
              <a:t>21</a:t>
            </a:fld>
            <a:endParaRPr lang="en-US" altLang="en-US">
              <a:ea typeface="ヒラギノ角ゴ Pro W3" pitchFamily="122" charset="-128"/>
            </a:endParaRPr>
          </a:p>
        </p:txBody>
      </p:sp>
      <p:sp>
        <p:nvSpPr>
          <p:cNvPr id="5" name="Footer Placeholder 4"/>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7087427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Perspectives</a:t>
            </a:r>
          </a:p>
        </p:txBody>
      </p:sp>
      <p:sp>
        <p:nvSpPr>
          <p:cNvPr id="6" name="Content Placeholder 5"/>
          <p:cNvSpPr>
            <a:spLocks noGrp="1"/>
          </p:cNvSpPr>
          <p:nvPr>
            <p:ph idx="1"/>
          </p:nvPr>
        </p:nvSpPr>
        <p:spPr/>
        <p:txBody>
          <a:bodyPr/>
          <a:lstStyle/>
          <a:p>
            <a:r>
              <a:rPr lang="en-US" sz="2100" dirty="0"/>
              <a:t>Morgan Mayo, DHE OER Working Group Member, and Worcester State University student</a:t>
            </a:r>
          </a:p>
          <a:p>
            <a:pPr marL="0" lvl="0" indent="0">
              <a:buClr>
                <a:srgbClr val="990000"/>
              </a:buClr>
              <a:buNone/>
            </a:pPr>
            <a:endParaRPr lang="en-US" dirty="0"/>
          </a:p>
          <a:p>
            <a:endParaRPr lang="en-US" dirty="0"/>
          </a:p>
        </p:txBody>
      </p:sp>
    </p:spTree>
    <p:extLst>
      <p:ext uri="{BB962C8B-B14F-4D97-AF65-F5344CB8AC3E}">
        <p14:creationId xmlns:p14="http://schemas.microsoft.com/office/powerpoint/2010/main" val="3754939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Faculty Perspectives</a:t>
            </a:r>
          </a:p>
        </p:txBody>
      </p:sp>
      <p:sp>
        <p:nvSpPr>
          <p:cNvPr id="4" name="Content Placeholder 3"/>
          <p:cNvSpPr>
            <a:spLocks noGrp="1"/>
          </p:cNvSpPr>
          <p:nvPr>
            <p:ph idx="1"/>
          </p:nvPr>
        </p:nvSpPr>
        <p:spPr/>
        <p:txBody>
          <a:bodyPr/>
          <a:lstStyle/>
          <a:p>
            <a:r>
              <a:rPr lang="en-US" sz="2100" dirty="0" err="1"/>
              <a:t>Mim</a:t>
            </a:r>
            <a:r>
              <a:rPr lang="en-US" sz="2100" dirty="0"/>
              <a:t> </a:t>
            </a:r>
            <a:r>
              <a:rPr lang="en-US" sz="2100" dirty="0" err="1"/>
              <a:t>Plavin-Masterman</a:t>
            </a:r>
            <a:r>
              <a:rPr lang="en-US" sz="2100" dirty="0"/>
              <a:t>, Associate Professor, Business Administration and Economics, Worcester State University</a:t>
            </a:r>
          </a:p>
          <a:p>
            <a:endParaRPr lang="en-US" sz="2100" dirty="0"/>
          </a:p>
          <a:p>
            <a:r>
              <a:rPr lang="en-US" sz="2100" dirty="0"/>
              <a:t>Elizabeth Siler, Associate Professor, Business Administration and Economics, Worcester State University</a:t>
            </a:r>
          </a:p>
          <a:p>
            <a:endParaRPr lang="en-US" sz="2100" dirty="0"/>
          </a:p>
          <a:p>
            <a:r>
              <a:rPr lang="en-US" sz="2100" dirty="0" err="1"/>
              <a:t>Gaelan</a:t>
            </a:r>
            <a:r>
              <a:rPr lang="en-US" sz="2100" dirty="0"/>
              <a:t> </a:t>
            </a:r>
            <a:r>
              <a:rPr lang="en-US" sz="2100" dirty="0" err="1"/>
              <a:t>Benway</a:t>
            </a:r>
            <a:r>
              <a:rPr lang="en-US" sz="2100" dirty="0"/>
              <a:t>, Professor, Sociology, Quinsigamond Community College</a:t>
            </a:r>
          </a:p>
          <a:p>
            <a:endParaRPr lang="en-US" dirty="0"/>
          </a:p>
          <a:p>
            <a:endParaRPr lang="en-US" dirty="0"/>
          </a:p>
        </p:txBody>
      </p:sp>
      <p:sp>
        <p:nvSpPr>
          <p:cNvPr id="5" name="Rectangle 4"/>
          <p:cNvSpPr/>
          <p:nvPr/>
        </p:nvSpPr>
        <p:spPr>
          <a:xfrm>
            <a:off x="4478705" y="3290500"/>
            <a:ext cx="232756" cy="300082"/>
          </a:xfrm>
          <a:prstGeom prst="rect">
            <a:avLst/>
          </a:prstGeom>
        </p:spPr>
        <p:txBody>
          <a:bodyPr wrap="none">
            <a:spAutoFit/>
          </a:bodyPr>
          <a:lstStyle/>
          <a:p>
            <a:r>
              <a:rPr lang="en-US" sz="1350" dirty="0"/>
              <a:t> </a:t>
            </a:r>
          </a:p>
        </p:txBody>
      </p:sp>
    </p:spTree>
    <p:extLst>
      <p:ext uri="{BB962C8B-B14F-4D97-AF65-F5344CB8AC3E}">
        <p14:creationId xmlns:p14="http://schemas.microsoft.com/office/powerpoint/2010/main" val="17556134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Faculty Perspective: </a:t>
            </a:r>
            <a:r>
              <a:rPr lang="en-US" dirty="0" err="1"/>
              <a:t>Mim</a:t>
            </a:r>
            <a:r>
              <a:rPr lang="en-US" dirty="0"/>
              <a:t> and Elizabeth</a:t>
            </a:r>
          </a:p>
        </p:txBody>
      </p:sp>
      <p:sp>
        <p:nvSpPr>
          <p:cNvPr id="3" name="Content Placeholder 2"/>
          <p:cNvSpPr>
            <a:spLocks noGrp="1"/>
          </p:cNvSpPr>
          <p:nvPr>
            <p:ph idx="1"/>
          </p:nvPr>
        </p:nvSpPr>
        <p:spPr/>
        <p:txBody>
          <a:bodyPr/>
          <a:lstStyle/>
          <a:p>
            <a:r>
              <a:rPr lang="en-US" sz="2000" dirty="0"/>
              <a:t>Business Administration and Economics is largest major at WSU – 900 students</a:t>
            </a:r>
          </a:p>
          <a:p>
            <a:r>
              <a:rPr lang="en-US" sz="2000" dirty="0"/>
              <a:t>Used OER for at least 3 years and have affected hundreds of students</a:t>
            </a:r>
          </a:p>
          <a:p>
            <a:r>
              <a:rPr lang="en-US" sz="2000" dirty="0"/>
              <a:t>Elizabeth – Strategy, Principles of Management, Organizational Behavior, and Negotiations</a:t>
            </a:r>
          </a:p>
          <a:p>
            <a:r>
              <a:rPr lang="en-US" sz="2000" dirty="0" err="1"/>
              <a:t>Mim</a:t>
            </a:r>
            <a:r>
              <a:rPr lang="en-US" sz="2000" dirty="0"/>
              <a:t> – Strategy, Small Business Management, Organizational Behavior, Administrative Practices and Management, Management and Organizations I, and Organizational Theory</a:t>
            </a:r>
          </a:p>
          <a:p>
            <a:endParaRPr lang="en-US" dirty="0"/>
          </a:p>
        </p:txBody>
      </p:sp>
      <p:sp>
        <p:nvSpPr>
          <p:cNvPr id="4" name="Slide Number Placeholder 3"/>
          <p:cNvSpPr>
            <a:spLocks noGrp="1"/>
          </p:cNvSpPr>
          <p:nvPr>
            <p:ph type="sldNum" sz="quarter" idx="10"/>
          </p:nvPr>
        </p:nvSpPr>
        <p:spPr/>
        <p:txBody>
          <a:bodyPr/>
          <a:lstStyle/>
          <a:p>
            <a:pPr fontAlgn="base">
              <a:spcBef>
                <a:spcPct val="0"/>
              </a:spcBef>
              <a:spcAft>
                <a:spcPct val="0"/>
              </a:spcAft>
            </a:pPr>
            <a:fld id="{F528D575-8383-42E7-91A6-820C364BEEFC}" type="slidenum">
              <a:rPr lang="en-US" altLang="en-US" smtClean="0">
                <a:ea typeface="ヒラギノ角ゴ Pro W3" pitchFamily="122" charset="-128"/>
              </a:rPr>
              <a:pPr fontAlgn="base">
                <a:spcBef>
                  <a:spcPct val="0"/>
                </a:spcBef>
                <a:spcAft>
                  <a:spcPct val="0"/>
                </a:spcAft>
              </a:pPr>
              <a:t>24</a:t>
            </a:fld>
            <a:endParaRPr lang="en-US" altLang="en-US">
              <a:ea typeface="ヒラギノ角ゴ Pro W3" pitchFamily="122" charset="-128"/>
            </a:endParaRPr>
          </a:p>
        </p:txBody>
      </p:sp>
      <p:sp>
        <p:nvSpPr>
          <p:cNvPr id="5" name="Footer Placeholder 4"/>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22327690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OER Examples</a:t>
            </a:r>
          </a:p>
        </p:txBody>
      </p:sp>
      <p:sp>
        <p:nvSpPr>
          <p:cNvPr id="3" name="Content Placeholder 2"/>
          <p:cNvSpPr>
            <a:spLocks noGrp="1"/>
          </p:cNvSpPr>
          <p:nvPr>
            <p:ph idx="1"/>
          </p:nvPr>
        </p:nvSpPr>
        <p:spPr/>
        <p:txBody>
          <a:bodyPr/>
          <a:lstStyle/>
          <a:p>
            <a:pPr>
              <a:lnSpc>
                <a:spcPct val="110000"/>
              </a:lnSpc>
            </a:pPr>
            <a:r>
              <a:rPr lang="en-US" sz="2000" dirty="0"/>
              <a:t>Create a digital reading packet combining scholarly articles, mainstream articles, podcasts, and videos (OB) -- BUILD</a:t>
            </a:r>
          </a:p>
          <a:p>
            <a:pPr>
              <a:lnSpc>
                <a:spcPct val="110000"/>
              </a:lnSpc>
            </a:pPr>
            <a:r>
              <a:rPr lang="en-US" sz="2000" dirty="0"/>
              <a:t>Use materials from existing open source repositories (Negotiations) -- ADAPT</a:t>
            </a:r>
          </a:p>
          <a:p>
            <a:pPr>
              <a:lnSpc>
                <a:spcPct val="110000"/>
              </a:lnSpc>
            </a:pPr>
            <a:r>
              <a:rPr lang="en-US" sz="2000" dirty="0"/>
              <a:t>Use an open source textbook and supplement with articles and videos (Strategy) --ADOPT</a:t>
            </a:r>
          </a:p>
          <a:p>
            <a:endParaRPr lang="en-US" dirty="0"/>
          </a:p>
        </p:txBody>
      </p:sp>
      <p:sp>
        <p:nvSpPr>
          <p:cNvPr id="4" name="Slide Number Placeholder 3"/>
          <p:cNvSpPr>
            <a:spLocks noGrp="1"/>
          </p:cNvSpPr>
          <p:nvPr>
            <p:ph type="sldNum" sz="quarter" idx="10"/>
          </p:nvPr>
        </p:nvSpPr>
        <p:spPr/>
        <p:txBody>
          <a:bodyPr/>
          <a:lstStyle/>
          <a:p>
            <a:pPr fontAlgn="base">
              <a:spcBef>
                <a:spcPct val="0"/>
              </a:spcBef>
              <a:spcAft>
                <a:spcPct val="0"/>
              </a:spcAft>
            </a:pPr>
            <a:fld id="{F528D575-8383-42E7-91A6-820C364BEEFC}" type="slidenum">
              <a:rPr lang="en-US" altLang="en-US" smtClean="0">
                <a:ea typeface="ヒラギノ角ゴ Pro W3" pitchFamily="122" charset="-128"/>
              </a:rPr>
              <a:pPr fontAlgn="base">
                <a:spcBef>
                  <a:spcPct val="0"/>
                </a:spcBef>
                <a:spcAft>
                  <a:spcPct val="0"/>
                </a:spcAft>
              </a:pPr>
              <a:t>25</a:t>
            </a:fld>
            <a:endParaRPr lang="en-US" altLang="en-US">
              <a:ea typeface="ヒラギノ角ゴ Pro W3" pitchFamily="122" charset="-128"/>
            </a:endParaRPr>
          </a:p>
        </p:txBody>
      </p:sp>
      <p:sp>
        <p:nvSpPr>
          <p:cNvPr id="5" name="Footer Placeholder 4"/>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40525779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 Did: Organizational Behavior</a:t>
            </a:r>
            <a:br>
              <a:rPr lang="en-US" dirty="0"/>
            </a:br>
            <a:r>
              <a:rPr lang="en-US" dirty="0"/>
              <a:t>A required 300-level course for Business majors</a:t>
            </a:r>
          </a:p>
        </p:txBody>
      </p:sp>
      <p:sp>
        <p:nvSpPr>
          <p:cNvPr id="3" name="Content Placeholder 2"/>
          <p:cNvSpPr>
            <a:spLocks noGrp="1"/>
          </p:cNvSpPr>
          <p:nvPr>
            <p:ph idx="1"/>
          </p:nvPr>
        </p:nvSpPr>
        <p:spPr/>
        <p:txBody>
          <a:bodyPr/>
          <a:lstStyle/>
          <a:p>
            <a:r>
              <a:rPr lang="en-US" dirty="0"/>
              <a:t>We got here over time -- for me, it came about because of my interdisciplinary background (Sociology PhD and MBA).</a:t>
            </a:r>
          </a:p>
          <a:p>
            <a:pPr lvl="1"/>
            <a:r>
              <a:rPr lang="en-US" dirty="0"/>
              <a:t>I think social networks are important and missing from textbooks</a:t>
            </a:r>
          </a:p>
          <a:p>
            <a:pPr lvl="1"/>
            <a:r>
              <a:rPr lang="en-US" dirty="0"/>
              <a:t>I also think organizational culture is more important than just one chapter in a book</a:t>
            </a:r>
          </a:p>
          <a:p>
            <a:r>
              <a:rPr lang="en-US" dirty="0"/>
              <a:t>Compiled resources for each module: blog posts, podcasts, newspaper and magazine articles, summaries of articles, copies of out-of-copyright works, videos, worksheets, our own PPT presentations...</a:t>
            </a:r>
          </a:p>
          <a:p>
            <a:r>
              <a:rPr lang="en-US" dirty="0"/>
              <a:t>Wrote our own quizzes and/or questions about the readings</a:t>
            </a:r>
          </a:p>
          <a:p>
            <a:r>
              <a:rPr lang="en-US" dirty="0"/>
              <a:t>Posted resources on our school’s Google drive, with a link on each course’s Blackboard site. </a:t>
            </a:r>
          </a:p>
          <a:p>
            <a:endParaRPr lang="en-US" dirty="0"/>
          </a:p>
        </p:txBody>
      </p:sp>
      <p:sp>
        <p:nvSpPr>
          <p:cNvPr id="4" name="Slide Number Placeholder 3"/>
          <p:cNvSpPr>
            <a:spLocks noGrp="1"/>
          </p:cNvSpPr>
          <p:nvPr>
            <p:ph type="sldNum" sz="quarter" idx="10"/>
          </p:nvPr>
        </p:nvSpPr>
        <p:spPr/>
        <p:txBody>
          <a:bodyPr/>
          <a:lstStyle/>
          <a:p>
            <a:pPr fontAlgn="base">
              <a:spcBef>
                <a:spcPct val="0"/>
              </a:spcBef>
              <a:spcAft>
                <a:spcPct val="0"/>
              </a:spcAft>
            </a:pPr>
            <a:fld id="{F528D575-8383-42E7-91A6-820C364BEEFC}" type="slidenum">
              <a:rPr lang="en-US" altLang="en-US" smtClean="0">
                <a:ea typeface="ヒラギノ角ゴ Pro W3" pitchFamily="122" charset="-128"/>
              </a:rPr>
              <a:pPr fontAlgn="base">
                <a:spcBef>
                  <a:spcPct val="0"/>
                </a:spcBef>
                <a:spcAft>
                  <a:spcPct val="0"/>
                </a:spcAft>
              </a:pPr>
              <a:t>26</a:t>
            </a:fld>
            <a:endParaRPr lang="en-US" altLang="en-US">
              <a:ea typeface="ヒラギノ角ゴ Pro W3" pitchFamily="122" charset="-128"/>
            </a:endParaRPr>
          </a:p>
        </p:txBody>
      </p:sp>
      <p:sp>
        <p:nvSpPr>
          <p:cNvPr id="5" name="Footer Placeholder 4"/>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5789878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teach Organizational Behavior in a way that is fully consistent with our goals for the course and our understanding of the topic.</a:t>
            </a:r>
          </a:p>
        </p:txBody>
      </p:sp>
      <p:sp>
        <p:nvSpPr>
          <p:cNvPr id="3" name="Content Placeholder 2"/>
          <p:cNvSpPr>
            <a:spLocks noGrp="1"/>
          </p:cNvSpPr>
          <p:nvPr>
            <p:ph idx="1"/>
          </p:nvPr>
        </p:nvSpPr>
        <p:spPr/>
        <p:txBody>
          <a:bodyPr/>
          <a:lstStyle/>
          <a:p>
            <a:r>
              <a:rPr lang="en-US" dirty="0"/>
              <a:t>In OB -- we’re using basically the same assignment over and over in varying degrees of complexity, </a:t>
            </a:r>
          </a:p>
          <a:p>
            <a:r>
              <a:rPr lang="en-US" dirty="0"/>
              <a:t>In some cases, going back to original sources of ideas and combining that with new applications or empirical examples</a:t>
            </a:r>
          </a:p>
          <a:p>
            <a:r>
              <a:rPr lang="en-US" dirty="0"/>
              <a:t>Including sociological and structural aspects of organizational problems</a:t>
            </a:r>
          </a:p>
          <a:p>
            <a:r>
              <a:rPr lang="en-US" dirty="0"/>
              <a:t>Easier to integrate concepts across courses--like power + diversity, power + conflict, money + motivation</a:t>
            </a:r>
          </a:p>
          <a:p>
            <a:r>
              <a:rPr lang="en-US" dirty="0"/>
              <a:t>Teaching that there is no single correct answer to most OB problems--the best solution will depend on the </a:t>
            </a:r>
          </a:p>
        </p:txBody>
      </p:sp>
      <p:sp>
        <p:nvSpPr>
          <p:cNvPr id="4" name="Slide Number Placeholder 3"/>
          <p:cNvSpPr>
            <a:spLocks noGrp="1"/>
          </p:cNvSpPr>
          <p:nvPr>
            <p:ph type="sldNum" sz="quarter" idx="10"/>
          </p:nvPr>
        </p:nvSpPr>
        <p:spPr/>
        <p:txBody>
          <a:bodyPr/>
          <a:lstStyle/>
          <a:p>
            <a:pPr fontAlgn="base">
              <a:spcBef>
                <a:spcPct val="0"/>
              </a:spcBef>
              <a:spcAft>
                <a:spcPct val="0"/>
              </a:spcAft>
            </a:pPr>
            <a:fld id="{F528D575-8383-42E7-91A6-820C364BEEFC}" type="slidenum">
              <a:rPr lang="en-US" altLang="en-US" smtClean="0">
                <a:ea typeface="ヒラギノ角ゴ Pro W3" pitchFamily="122" charset="-128"/>
              </a:rPr>
              <a:pPr fontAlgn="base">
                <a:spcBef>
                  <a:spcPct val="0"/>
                </a:spcBef>
                <a:spcAft>
                  <a:spcPct val="0"/>
                </a:spcAft>
              </a:pPr>
              <a:t>27</a:t>
            </a:fld>
            <a:endParaRPr lang="en-US" altLang="en-US">
              <a:ea typeface="ヒラギノ角ゴ Pro W3" pitchFamily="122" charset="-128"/>
            </a:endParaRPr>
          </a:p>
        </p:txBody>
      </p:sp>
      <p:sp>
        <p:nvSpPr>
          <p:cNvPr id="5" name="Footer Placeholder 4"/>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38267844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 Did: Negotiation</a:t>
            </a:r>
            <a:br>
              <a:rPr lang="en-US" dirty="0"/>
            </a:br>
            <a:r>
              <a:rPr lang="en-US" dirty="0"/>
              <a:t>A 300-level elective course for Business majors</a:t>
            </a:r>
          </a:p>
        </p:txBody>
      </p:sp>
      <p:sp>
        <p:nvSpPr>
          <p:cNvPr id="3" name="Content Placeholder 2"/>
          <p:cNvSpPr>
            <a:spLocks noGrp="1"/>
          </p:cNvSpPr>
          <p:nvPr>
            <p:ph idx="1"/>
          </p:nvPr>
        </p:nvSpPr>
        <p:spPr/>
        <p:txBody>
          <a:bodyPr/>
          <a:lstStyle/>
          <a:p>
            <a:r>
              <a:rPr lang="en-US" sz="2000" dirty="0"/>
              <a:t>This course was not taught using OER exclusively. Elizabeth used a textbook that students could purchase or read on reserve. Then, for experiential activities, she used resources from this MIT </a:t>
            </a:r>
            <a:r>
              <a:rPr lang="en-US" sz="2000" dirty="0" err="1"/>
              <a:t>OpenCourseWare</a:t>
            </a:r>
            <a:r>
              <a:rPr lang="en-US" sz="2000" dirty="0"/>
              <a:t> class on Negotiation: </a:t>
            </a:r>
            <a:r>
              <a:rPr lang="en-US" sz="2000" dirty="0">
                <a:hlinkClick r:id="rId2"/>
              </a:rPr>
              <a:t>https://ocw.mit.edu/courses/sloan-school-of-management/15-667-negotiation-and-conflict-management-spring-2001/</a:t>
            </a:r>
            <a:endParaRPr lang="en-US" sz="2000" dirty="0"/>
          </a:p>
          <a:p>
            <a:r>
              <a:rPr lang="en-US" sz="2000" dirty="0"/>
              <a:t>What was especially useful was being able to use and adapt Mary Rowe’s role plays and simulations to her own students, and to legally use them for free. </a:t>
            </a:r>
          </a:p>
          <a:p>
            <a:endParaRPr lang="en-US" dirty="0"/>
          </a:p>
        </p:txBody>
      </p:sp>
      <p:sp>
        <p:nvSpPr>
          <p:cNvPr id="4" name="Slide Number Placeholder 3"/>
          <p:cNvSpPr>
            <a:spLocks noGrp="1"/>
          </p:cNvSpPr>
          <p:nvPr>
            <p:ph type="sldNum" sz="quarter" idx="10"/>
          </p:nvPr>
        </p:nvSpPr>
        <p:spPr/>
        <p:txBody>
          <a:bodyPr/>
          <a:lstStyle/>
          <a:p>
            <a:pPr fontAlgn="base">
              <a:spcBef>
                <a:spcPct val="0"/>
              </a:spcBef>
              <a:spcAft>
                <a:spcPct val="0"/>
              </a:spcAft>
            </a:pPr>
            <a:fld id="{F528D575-8383-42E7-91A6-820C364BEEFC}" type="slidenum">
              <a:rPr lang="en-US" altLang="en-US" smtClean="0">
                <a:ea typeface="ヒラギノ角ゴ Pro W3" pitchFamily="122" charset="-128"/>
              </a:rPr>
              <a:pPr fontAlgn="base">
                <a:spcBef>
                  <a:spcPct val="0"/>
                </a:spcBef>
                <a:spcAft>
                  <a:spcPct val="0"/>
                </a:spcAft>
              </a:pPr>
              <a:t>28</a:t>
            </a:fld>
            <a:endParaRPr lang="en-US" altLang="en-US">
              <a:ea typeface="ヒラギノ角ゴ Pro W3" pitchFamily="122" charset="-128"/>
            </a:endParaRPr>
          </a:p>
        </p:txBody>
      </p:sp>
      <p:sp>
        <p:nvSpPr>
          <p:cNvPr id="5" name="Footer Placeholder 4"/>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24069271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 Did: Strategy</a:t>
            </a:r>
            <a:br>
              <a:rPr lang="en-US" dirty="0"/>
            </a:br>
            <a:r>
              <a:rPr lang="en-US" dirty="0"/>
              <a:t>The capstone course for Business majors</a:t>
            </a:r>
          </a:p>
        </p:txBody>
      </p:sp>
      <p:sp>
        <p:nvSpPr>
          <p:cNvPr id="3" name="Content Placeholder 2"/>
          <p:cNvSpPr>
            <a:spLocks noGrp="1"/>
          </p:cNvSpPr>
          <p:nvPr>
            <p:ph idx="1"/>
          </p:nvPr>
        </p:nvSpPr>
        <p:spPr/>
        <p:txBody>
          <a:bodyPr/>
          <a:lstStyle/>
          <a:p>
            <a:r>
              <a:rPr lang="en-US" dirty="0"/>
              <a:t>Worked with students to map an open-source textbook to the existing textbook</a:t>
            </a:r>
          </a:p>
          <a:p>
            <a:r>
              <a:rPr lang="en-US" dirty="0"/>
              <a:t>Students  “cross-walked” the old textbook to the new by matching chapters in each, summarizing the chapters, and identifying things in the old text that were not in the new text.</a:t>
            </a:r>
          </a:p>
          <a:p>
            <a:r>
              <a:rPr lang="en-US" dirty="0"/>
              <a:t>Students wrote quiz questions about the readings</a:t>
            </a:r>
          </a:p>
          <a:p>
            <a:r>
              <a:rPr lang="en-US" dirty="0"/>
              <a:t>We compiled resources for each topic that students identified as lacking – could be copies of out-of-copyright works, videos, or podcasts.</a:t>
            </a:r>
          </a:p>
          <a:p>
            <a:r>
              <a:rPr lang="en-US" dirty="0"/>
              <a:t>Posted resources on our school’s Google drive, with a link on each course’s Blackboard site. </a:t>
            </a:r>
          </a:p>
          <a:p>
            <a:endParaRPr lang="en-US" dirty="0"/>
          </a:p>
        </p:txBody>
      </p:sp>
      <p:sp>
        <p:nvSpPr>
          <p:cNvPr id="4" name="Slide Number Placeholder 3"/>
          <p:cNvSpPr>
            <a:spLocks noGrp="1"/>
          </p:cNvSpPr>
          <p:nvPr>
            <p:ph type="sldNum" sz="quarter" idx="10"/>
          </p:nvPr>
        </p:nvSpPr>
        <p:spPr/>
        <p:txBody>
          <a:bodyPr/>
          <a:lstStyle/>
          <a:p>
            <a:pPr fontAlgn="base">
              <a:spcBef>
                <a:spcPct val="0"/>
              </a:spcBef>
              <a:spcAft>
                <a:spcPct val="0"/>
              </a:spcAft>
            </a:pPr>
            <a:fld id="{F528D575-8383-42E7-91A6-820C364BEEFC}" type="slidenum">
              <a:rPr lang="en-US" altLang="en-US" smtClean="0">
                <a:ea typeface="ヒラギノ角ゴ Pro W3" pitchFamily="122" charset="-128"/>
              </a:rPr>
              <a:pPr fontAlgn="base">
                <a:spcBef>
                  <a:spcPct val="0"/>
                </a:spcBef>
                <a:spcAft>
                  <a:spcPct val="0"/>
                </a:spcAft>
              </a:pPr>
              <a:t>29</a:t>
            </a:fld>
            <a:endParaRPr lang="en-US" altLang="en-US">
              <a:ea typeface="ヒラギノ角ゴ Pro W3" pitchFamily="122" charset="-128"/>
            </a:endParaRPr>
          </a:p>
        </p:txBody>
      </p:sp>
      <p:sp>
        <p:nvSpPr>
          <p:cNvPr id="5" name="Footer Placeholder 4"/>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3294953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	</a:t>
            </a:r>
          </a:p>
        </p:txBody>
      </p:sp>
      <p:sp>
        <p:nvSpPr>
          <p:cNvPr id="6" name="Rectangle 1"/>
          <p:cNvSpPr>
            <a:spLocks noGrp="1" noChangeArrowheads="1"/>
          </p:cNvSpPr>
          <p:nvPr>
            <p:ph type="body" sz="quarter" idx="4294967295"/>
          </p:nvPr>
        </p:nvSpPr>
        <p:spPr bwMode="auto">
          <a:xfrm>
            <a:off x="0" y="3290888"/>
            <a:ext cx="91313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marL="0" indent="0" defTabSz="685800">
              <a:lnSpc>
                <a:spcPct val="100000"/>
              </a:lnSpc>
              <a:spcBef>
                <a:spcPct val="0"/>
              </a:spcBef>
              <a:buClrTx/>
              <a:buNone/>
            </a:pPr>
            <a:br>
              <a:rPr lang="en-US" altLang="en-US" sz="1350">
                <a:solidFill>
                  <a:schemeClr val="tx1"/>
                </a:solidFill>
                <a:latin typeface="Arial" panose="020B0604020202020204" pitchFamily="34" charset="0"/>
              </a:rPr>
            </a:br>
            <a:endParaRPr lang="en-US" altLang="en-US" sz="1350">
              <a:solidFill>
                <a:schemeClr val="tx1"/>
              </a:solidFill>
              <a:latin typeface="Arial" panose="020B0604020202020204" pitchFamily="34" charset="0"/>
            </a:endParaRPr>
          </a:p>
          <a:p>
            <a:pPr marL="0" indent="0" defTabSz="685800">
              <a:lnSpc>
                <a:spcPct val="100000"/>
              </a:lnSpc>
              <a:spcBef>
                <a:spcPct val="0"/>
              </a:spcBef>
              <a:buClrTx/>
              <a:buNone/>
            </a:pPr>
            <a:br>
              <a:rPr lang="en-US" altLang="en-US" sz="1350">
                <a:solidFill>
                  <a:schemeClr val="tx1"/>
                </a:solidFill>
                <a:latin typeface="Arial" panose="020B0604020202020204" pitchFamily="34" charset="0"/>
              </a:rPr>
            </a:br>
            <a:endParaRPr lang="en-US" altLang="en-US" sz="1350">
              <a:solidFill>
                <a:schemeClr val="tx1"/>
              </a:solidFill>
              <a:latin typeface="Arial" panose="020B0604020202020204" pitchFamily="34" charset="0"/>
            </a:endParaRPr>
          </a:p>
        </p:txBody>
      </p:sp>
      <p:sp>
        <p:nvSpPr>
          <p:cNvPr id="9" name="Content Placeholder 8"/>
          <p:cNvSpPr>
            <a:spLocks noGrp="1"/>
          </p:cNvSpPr>
          <p:nvPr>
            <p:ph idx="1"/>
          </p:nvPr>
        </p:nvSpPr>
        <p:spPr/>
        <p:txBody>
          <a:bodyPr/>
          <a:lstStyle/>
          <a:p>
            <a:endParaRPr lang="en-US" dirty="0"/>
          </a:p>
        </p:txBody>
      </p:sp>
      <p:pic>
        <p:nvPicPr>
          <p:cNvPr id="5" name="Picture 4"/>
          <p:cNvPicPr>
            <a:picLocks noChangeAspect="1"/>
          </p:cNvPicPr>
          <p:nvPr/>
        </p:nvPicPr>
        <p:blipFill>
          <a:blip r:embed="rId3"/>
          <a:stretch>
            <a:fillRect/>
          </a:stretch>
        </p:blipFill>
        <p:spPr>
          <a:xfrm>
            <a:off x="1466416" y="385337"/>
            <a:ext cx="6211167" cy="6087325"/>
          </a:xfrm>
          <a:prstGeom prst="rect">
            <a:avLst/>
          </a:prstGeom>
        </p:spPr>
      </p:pic>
    </p:spTree>
    <p:extLst>
      <p:ext uri="{BB962C8B-B14F-4D97-AF65-F5344CB8AC3E}">
        <p14:creationId xmlns:p14="http://schemas.microsoft.com/office/powerpoint/2010/main" val="4186907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p:txBody>
          <a:bodyPr/>
          <a:lstStyle/>
          <a:p>
            <a:r>
              <a:rPr lang="en-US" dirty="0"/>
              <a:t>Institutional repositories (</a:t>
            </a:r>
            <a:r>
              <a:rPr lang="en-US" dirty="0">
                <a:hlinkClick r:id="rId2"/>
              </a:rPr>
              <a:t>http://www.opendoar.org</a:t>
            </a:r>
            <a:r>
              <a:rPr lang="en-US" dirty="0"/>
              <a:t>, </a:t>
            </a:r>
            <a:r>
              <a:rPr lang="en-US" dirty="0">
                <a:hlinkClick r:id="rId3"/>
              </a:rPr>
              <a:t>https://oasis.geneseo.edu/index.php</a:t>
            </a:r>
            <a:r>
              <a:rPr lang="en-US" dirty="0"/>
              <a:t>, </a:t>
            </a:r>
            <a:r>
              <a:rPr lang="en-US" dirty="0">
                <a:hlinkClick r:id="rId4"/>
              </a:rPr>
              <a:t>https://oerworkshop.commons.gc.cuny.edu/</a:t>
            </a:r>
            <a:r>
              <a:rPr lang="en-US" dirty="0"/>
              <a:t>)</a:t>
            </a:r>
          </a:p>
          <a:p>
            <a:r>
              <a:rPr lang="en-US" dirty="0" err="1"/>
              <a:t>Figshare</a:t>
            </a:r>
            <a:r>
              <a:rPr lang="en-US" dirty="0"/>
              <a:t> (</a:t>
            </a:r>
            <a:r>
              <a:rPr lang="en-US" dirty="0">
                <a:hlinkClick r:id="rId5"/>
              </a:rPr>
              <a:t>https://figshare.com</a:t>
            </a:r>
            <a:r>
              <a:rPr lang="en-US" dirty="0"/>
              <a:t>)</a:t>
            </a:r>
          </a:p>
          <a:p>
            <a:r>
              <a:rPr lang="en-US" dirty="0"/>
              <a:t>OER Commons (</a:t>
            </a:r>
            <a:r>
              <a:rPr lang="en-US" dirty="0">
                <a:hlinkClick r:id="rId6"/>
              </a:rPr>
              <a:t>https://www.oercommons.org/oer</a:t>
            </a:r>
            <a:r>
              <a:rPr lang="en-US" dirty="0"/>
              <a:t>)</a:t>
            </a:r>
          </a:p>
          <a:p>
            <a:r>
              <a:rPr lang="en-US" dirty="0" err="1"/>
              <a:t>Socarxiv</a:t>
            </a:r>
            <a:r>
              <a:rPr lang="en-US" dirty="0"/>
              <a:t> (</a:t>
            </a:r>
            <a:r>
              <a:rPr lang="en-US" dirty="0">
                <a:hlinkClick r:id="rId7"/>
              </a:rPr>
              <a:t>https://osf.io/preprints/socarxiv</a:t>
            </a:r>
            <a:r>
              <a:rPr lang="en-US" dirty="0"/>
              <a:t>)</a:t>
            </a:r>
          </a:p>
          <a:p>
            <a:r>
              <a:rPr lang="en-US" dirty="0"/>
              <a:t>Open Science Repository (</a:t>
            </a:r>
            <a:r>
              <a:rPr lang="en-US" dirty="0">
                <a:hlinkClick r:id="rId8"/>
              </a:rPr>
              <a:t>http://www.open-science-repository.com</a:t>
            </a:r>
            <a:r>
              <a:rPr lang="en-US" dirty="0"/>
              <a:t>)</a:t>
            </a:r>
          </a:p>
          <a:p>
            <a:r>
              <a:rPr lang="en-US" dirty="0" err="1"/>
              <a:t>arXiv</a:t>
            </a:r>
            <a:r>
              <a:rPr lang="en-US" dirty="0"/>
              <a:t> (</a:t>
            </a:r>
            <a:r>
              <a:rPr lang="en-US" dirty="0">
                <a:hlinkClick r:id="rId9"/>
              </a:rPr>
              <a:t>https://arxiv.org</a:t>
            </a:r>
            <a:r>
              <a:rPr lang="en-US" dirty="0"/>
              <a:t>) (and other pre-print servers)</a:t>
            </a:r>
          </a:p>
          <a:p>
            <a:r>
              <a:rPr lang="en-US" dirty="0"/>
              <a:t>MIT Open Course Ware (</a:t>
            </a:r>
            <a:r>
              <a:rPr lang="en-US" dirty="0">
                <a:hlinkClick r:id="rId10"/>
              </a:rPr>
              <a:t>https://ocw.mit.edu/index.htm</a:t>
            </a:r>
            <a:r>
              <a:rPr lang="en-US" dirty="0"/>
              <a:t>)</a:t>
            </a:r>
          </a:p>
          <a:p>
            <a:r>
              <a:rPr lang="en-US" dirty="0"/>
              <a:t>AVOID -- Academia.edu, </a:t>
            </a:r>
            <a:r>
              <a:rPr lang="en-US" dirty="0" err="1"/>
              <a:t>SciHub</a:t>
            </a:r>
            <a:r>
              <a:rPr lang="en-US" dirty="0"/>
              <a:t>, and </a:t>
            </a:r>
            <a:r>
              <a:rPr lang="en-US" dirty="0" err="1"/>
              <a:t>Researchgate</a:t>
            </a:r>
            <a:endParaRPr lang="en-US" dirty="0"/>
          </a:p>
        </p:txBody>
      </p:sp>
      <p:sp>
        <p:nvSpPr>
          <p:cNvPr id="4" name="Slide Number Placeholder 3"/>
          <p:cNvSpPr>
            <a:spLocks noGrp="1"/>
          </p:cNvSpPr>
          <p:nvPr>
            <p:ph type="sldNum" sz="quarter" idx="10"/>
          </p:nvPr>
        </p:nvSpPr>
        <p:spPr/>
        <p:txBody>
          <a:bodyPr/>
          <a:lstStyle/>
          <a:p>
            <a:pPr fontAlgn="base">
              <a:spcBef>
                <a:spcPct val="0"/>
              </a:spcBef>
              <a:spcAft>
                <a:spcPct val="0"/>
              </a:spcAft>
            </a:pPr>
            <a:fld id="{F528D575-8383-42E7-91A6-820C364BEEFC}" type="slidenum">
              <a:rPr lang="en-US" altLang="en-US" smtClean="0">
                <a:ea typeface="ヒラギノ角ゴ Pro W3" pitchFamily="122" charset="-128"/>
              </a:rPr>
              <a:pPr fontAlgn="base">
                <a:spcBef>
                  <a:spcPct val="0"/>
                </a:spcBef>
                <a:spcAft>
                  <a:spcPct val="0"/>
                </a:spcAft>
              </a:pPr>
              <a:t>30</a:t>
            </a:fld>
            <a:endParaRPr lang="en-US" altLang="en-US">
              <a:ea typeface="ヒラギノ角ゴ Pro W3" pitchFamily="122" charset="-128"/>
            </a:endParaRPr>
          </a:p>
        </p:txBody>
      </p:sp>
      <p:sp>
        <p:nvSpPr>
          <p:cNvPr id="5" name="Footer Placeholder 4"/>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39134919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Faculty Perspective: </a:t>
            </a:r>
            <a:r>
              <a:rPr lang="en-US" dirty="0" err="1"/>
              <a:t>Gaelan</a:t>
            </a:r>
            <a:r>
              <a:rPr lang="en-US" dirty="0"/>
              <a:t> </a:t>
            </a:r>
            <a:r>
              <a:rPr lang="en-US" dirty="0" err="1"/>
              <a:t>Benway</a:t>
            </a:r>
            <a:endParaRPr lang="en-US" dirty="0"/>
          </a:p>
        </p:txBody>
      </p:sp>
      <p:sp>
        <p:nvSpPr>
          <p:cNvPr id="3" name="Text Placeholder 2"/>
          <p:cNvSpPr>
            <a:spLocks noGrp="1"/>
          </p:cNvSpPr>
          <p:nvPr>
            <p:ph idx="1"/>
          </p:nvPr>
        </p:nvSpPr>
        <p:spPr/>
        <p:txBody>
          <a:bodyPr/>
          <a:lstStyle/>
          <a:p>
            <a:endParaRPr lang="en-US" sz="2100" dirty="0"/>
          </a:p>
          <a:p>
            <a:endParaRPr lang="en-US" sz="2100" dirty="0"/>
          </a:p>
        </p:txBody>
      </p:sp>
      <p:sp>
        <p:nvSpPr>
          <p:cNvPr id="5" name="Rectangle 4"/>
          <p:cNvSpPr/>
          <p:nvPr/>
        </p:nvSpPr>
        <p:spPr>
          <a:xfrm>
            <a:off x="4478705" y="3290501"/>
            <a:ext cx="248786" cy="369332"/>
          </a:xfrm>
          <a:prstGeom prst="rect">
            <a:avLst/>
          </a:prstGeom>
        </p:spPr>
        <p:txBody>
          <a:bodyPr wrap="none">
            <a:spAutoFit/>
          </a:bodyPr>
          <a:lstStyle/>
          <a:p>
            <a:r>
              <a:rPr lang="en-US" dirty="0"/>
              <a:t> </a:t>
            </a:r>
          </a:p>
        </p:txBody>
      </p:sp>
      <p:grpSp>
        <p:nvGrpSpPr>
          <p:cNvPr id="6" name="Google Shape;54;p13"/>
          <p:cNvGrpSpPr/>
          <p:nvPr/>
        </p:nvGrpSpPr>
        <p:grpSpPr>
          <a:xfrm flipH="1">
            <a:off x="5626074" y="3243043"/>
            <a:ext cx="3312516" cy="1047300"/>
            <a:chOff x="857520" y="1684225"/>
            <a:chExt cx="2941829" cy="1047300"/>
          </a:xfrm>
        </p:grpSpPr>
        <p:sp>
          <p:nvSpPr>
            <p:cNvPr id="7" name="Google Shape;55;p13"/>
            <p:cNvSpPr txBox="1"/>
            <p:nvPr/>
          </p:nvSpPr>
          <p:spPr>
            <a:xfrm>
              <a:off x="857520" y="1684225"/>
              <a:ext cx="2077200" cy="1047300"/>
            </a:xfrm>
            <a:prstGeom prst="rect">
              <a:avLst/>
            </a:prstGeom>
            <a:noFill/>
            <a:ln>
              <a:noFill/>
            </a:ln>
          </p:spPr>
          <p:txBody>
            <a:bodyPr spcFirstLastPara="1" wrap="square" lIns="91425" tIns="91425" rIns="91425" bIns="91425" anchor="ctr" anchorCtr="0">
              <a:noAutofit/>
            </a:bodyPr>
            <a:lstStyle/>
            <a:p>
              <a:r>
                <a:rPr lang="en" sz="1200" b="1" dirty="0">
                  <a:latin typeface="Roboto"/>
                  <a:ea typeface="Roboto"/>
                  <a:cs typeface="Roboto"/>
                  <a:sym typeface="Roboto"/>
                </a:rPr>
                <a:t>Departments</a:t>
              </a:r>
              <a:endParaRPr sz="1200" b="1" dirty="0">
                <a:latin typeface="Roboto"/>
                <a:ea typeface="Roboto"/>
                <a:cs typeface="Roboto"/>
                <a:sym typeface="Roboto"/>
              </a:endParaRPr>
            </a:p>
            <a:p>
              <a:r>
                <a:rPr lang="en" sz="1000" dirty="0">
                  <a:latin typeface="Roboto"/>
                  <a:ea typeface="Roboto"/>
                  <a:cs typeface="Roboto"/>
                  <a:sym typeface="Roboto"/>
                </a:rPr>
                <a:t>Digital Course Templates </a:t>
              </a:r>
              <a:r>
                <a:rPr lang="en" sz="1000" dirty="0">
                  <a:solidFill>
                    <a:schemeClr val="bg2">
                      <a:lumMod val="60000"/>
                      <a:lumOff val="40000"/>
                    </a:schemeClr>
                  </a:solidFill>
                  <a:latin typeface="Roboto"/>
                  <a:ea typeface="Roboto"/>
                  <a:cs typeface="Roboto"/>
                  <a:sym typeface="Roboto"/>
                </a:rPr>
                <a:t>(not all OER)</a:t>
              </a:r>
              <a:endParaRPr sz="1000" dirty="0">
                <a:solidFill>
                  <a:schemeClr val="bg2">
                    <a:lumMod val="60000"/>
                    <a:lumOff val="40000"/>
                  </a:schemeClr>
                </a:solidFill>
                <a:latin typeface="Roboto"/>
                <a:ea typeface="Roboto"/>
                <a:cs typeface="Roboto"/>
                <a:sym typeface="Roboto"/>
              </a:endParaRPr>
            </a:p>
            <a:p>
              <a:pPr>
                <a:spcBef>
                  <a:spcPts val="1600"/>
                </a:spcBef>
              </a:pPr>
              <a:r>
                <a:rPr lang="en" sz="1000" dirty="0">
                  <a:latin typeface="Roboto"/>
                  <a:ea typeface="Roboto"/>
                  <a:cs typeface="Roboto"/>
                  <a:sym typeface="Roboto"/>
                </a:rPr>
                <a:t>Highest-enrolled gateway courses</a:t>
              </a:r>
              <a:endParaRPr sz="1000" dirty="0">
                <a:latin typeface="Roboto"/>
                <a:ea typeface="Roboto"/>
                <a:cs typeface="Roboto"/>
                <a:sym typeface="Roboto"/>
              </a:endParaRPr>
            </a:p>
            <a:p>
              <a:pPr>
                <a:spcBef>
                  <a:spcPts val="1600"/>
                </a:spcBef>
                <a:spcAft>
                  <a:spcPts val="1600"/>
                </a:spcAft>
              </a:pPr>
              <a:r>
                <a:rPr lang="en" sz="1000" dirty="0">
                  <a:latin typeface="Roboto"/>
                  <a:ea typeface="Roboto"/>
                  <a:cs typeface="Roboto"/>
                  <a:sym typeface="Roboto"/>
                </a:rPr>
                <a:t>OER LibGuide</a:t>
              </a:r>
              <a:endParaRPr sz="1000" dirty="0">
                <a:latin typeface="Roboto"/>
                <a:ea typeface="Roboto"/>
                <a:cs typeface="Roboto"/>
                <a:sym typeface="Roboto"/>
              </a:endParaRPr>
            </a:p>
          </p:txBody>
        </p:sp>
        <p:cxnSp>
          <p:nvCxnSpPr>
            <p:cNvPr id="8" name="Google Shape;56;p13"/>
            <p:cNvCxnSpPr/>
            <p:nvPr/>
          </p:nvCxnSpPr>
          <p:spPr>
            <a:xfrm rot="10800000">
              <a:off x="3046949" y="2215320"/>
              <a:ext cx="752400" cy="0"/>
            </a:xfrm>
            <a:prstGeom prst="straightConnector1">
              <a:avLst/>
            </a:prstGeom>
            <a:noFill/>
            <a:ln w="9525" cap="flat" cmpd="sng">
              <a:solidFill>
                <a:srgbClr val="C2C2C2"/>
              </a:solidFill>
              <a:prstDash val="solid"/>
              <a:round/>
              <a:headEnd type="none" w="sm" len="sm"/>
              <a:tailEnd type="none" w="sm" len="sm"/>
            </a:ln>
          </p:spPr>
        </p:cxnSp>
        <p:sp>
          <p:nvSpPr>
            <p:cNvPr id="9" name="Google Shape;57;p13"/>
            <p:cNvSpPr/>
            <p:nvPr/>
          </p:nvSpPr>
          <p:spPr>
            <a:xfrm>
              <a:off x="3020371" y="2111851"/>
              <a:ext cx="198600" cy="198300"/>
            </a:xfrm>
            <a:prstGeom prst="ellipse">
              <a:avLst/>
            </a:prstGeom>
            <a:solidFill>
              <a:srgbClr val="336699"/>
            </a:solidFill>
            <a:ln>
              <a:noFill/>
            </a:ln>
          </p:spPr>
          <p:txBody>
            <a:bodyPr spcFirstLastPara="1" wrap="square" lIns="91425" tIns="91425" rIns="91425" bIns="91425" anchor="ctr" anchorCtr="0">
              <a:noAutofit/>
            </a:bodyPr>
            <a:lstStyle/>
            <a:p>
              <a:endParaRPr/>
            </a:p>
          </p:txBody>
        </p:sp>
        <p:sp>
          <p:nvSpPr>
            <p:cNvPr id="10" name="Google Shape;58;p13"/>
            <p:cNvSpPr txBox="1"/>
            <p:nvPr/>
          </p:nvSpPr>
          <p:spPr>
            <a:xfrm>
              <a:off x="2995927" y="2051970"/>
              <a:ext cx="247500" cy="312900"/>
            </a:xfrm>
            <a:prstGeom prst="rect">
              <a:avLst/>
            </a:prstGeom>
            <a:noFill/>
            <a:ln>
              <a:noFill/>
            </a:ln>
          </p:spPr>
          <p:txBody>
            <a:bodyPr spcFirstLastPara="1" wrap="square" lIns="91425" tIns="91425" rIns="91425" bIns="91425" anchor="t" anchorCtr="0">
              <a:noAutofit/>
            </a:bodyPr>
            <a:lstStyle/>
            <a:p>
              <a:pPr algn="ctr">
                <a:spcAft>
                  <a:spcPts val="1600"/>
                </a:spcAft>
              </a:pPr>
              <a:r>
                <a:rPr lang="en" sz="800" dirty="0">
                  <a:solidFill>
                    <a:srgbClr val="FFFFFF"/>
                  </a:solidFill>
                  <a:latin typeface="Roboto"/>
                  <a:ea typeface="Roboto"/>
                  <a:cs typeface="Roboto"/>
                  <a:sym typeface="Roboto"/>
                </a:rPr>
                <a:t>2</a:t>
              </a:r>
              <a:endParaRPr dirty="0">
                <a:solidFill>
                  <a:srgbClr val="FFFFFF"/>
                </a:solidFill>
              </a:endParaRPr>
            </a:p>
          </p:txBody>
        </p:sp>
      </p:grpSp>
      <p:grpSp>
        <p:nvGrpSpPr>
          <p:cNvPr id="11" name="Google Shape;59;p13"/>
          <p:cNvGrpSpPr/>
          <p:nvPr/>
        </p:nvGrpSpPr>
        <p:grpSpPr>
          <a:xfrm>
            <a:off x="211554" y="4044136"/>
            <a:ext cx="3319714" cy="1047300"/>
            <a:chOff x="857520" y="1684225"/>
            <a:chExt cx="3319714" cy="1047300"/>
          </a:xfrm>
        </p:grpSpPr>
        <p:sp>
          <p:nvSpPr>
            <p:cNvPr id="12" name="Google Shape;60;p13"/>
            <p:cNvSpPr txBox="1"/>
            <p:nvPr/>
          </p:nvSpPr>
          <p:spPr>
            <a:xfrm>
              <a:off x="857520" y="1684225"/>
              <a:ext cx="2077200" cy="1047300"/>
            </a:xfrm>
            <a:prstGeom prst="rect">
              <a:avLst/>
            </a:prstGeom>
            <a:noFill/>
            <a:ln>
              <a:noFill/>
            </a:ln>
          </p:spPr>
          <p:txBody>
            <a:bodyPr spcFirstLastPara="1" wrap="square" lIns="91425" tIns="91425" rIns="91425" bIns="91425" anchor="ctr" anchorCtr="0">
              <a:noAutofit/>
            </a:bodyPr>
            <a:lstStyle/>
            <a:p>
              <a:pPr algn="r"/>
              <a:r>
                <a:rPr lang="en" sz="1200" b="1" dirty="0">
                  <a:latin typeface="Roboto"/>
                  <a:ea typeface="Roboto"/>
                  <a:cs typeface="Roboto"/>
                  <a:sym typeface="Roboto"/>
                </a:rPr>
                <a:t>Classrooms</a:t>
              </a:r>
              <a:endParaRPr sz="1200" b="1" dirty="0">
                <a:latin typeface="Roboto"/>
                <a:ea typeface="Roboto"/>
                <a:cs typeface="Roboto"/>
                <a:sym typeface="Roboto"/>
              </a:endParaRPr>
            </a:p>
            <a:p>
              <a:pPr algn="r"/>
              <a:r>
                <a:rPr lang="en" sz="1000" dirty="0">
                  <a:latin typeface="Roboto"/>
                  <a:ea typeface="Roboto"/>
                  <a:cs typeface="Roboto"/>
                  <a:sym typeface="Roboto"/>
                </a:rPr>
                <a:t>Faculty adopting or adapting OER</a:t>
              </a:r>
              <a:endParaRPr sz="1000" dirty="0">
                <a:latin typeface="Roboto"/>
                <a:ea typeface="Roboto"/>
                <a:cs typeface="Roboto"/>
                <a:sym typeface="Roboto"/>
              </a:endParaRPr>
            </a:p>
            <a:p>
              <a:pPr algn="r">
                <a:spcBef>
                  <a:spcPts val="1600"/>
                </a:spcBef>
                <a:spcAft>
                  <a:spcPts val="1600"/>
                </a:spcAft>
              </a:pPr>
              <a:r>
                <a:rPr lang="en" sz="1000" dirty="0">
                  <a:latin typeface="Roboto"/>
                  <a:ea typeface="Roboto"/>
                  <a:cs typeface="Roboto"/>
                  <a:sym typeface="Roboto"/>
                </a:rPr>
                <a:t>Faculty developing own OER</a:t>
              </a:r>
            </a:p>
            <a:p>
              <a:pPr algn="r">
                <a:spcBef>
                  <a:spcPts val="1600"/>
                </a:spcBef>
                <a:spcAft>
                  <a:spcPts val="1600"/>
                </a:spcAft>
              </a:pPr>
              <a:r>
                <a:rPr lang="en" sz="1000" dirty="0">
                  <a:latin typeface="Roboto"/>
                  <a:ea typeface="Roboto"/>
                  <a:cs typeface="Roboto"/>
                  <a:sym typeface="Roboto"/>
                </a:rPr>
                <a:t>Faculty collaborating with students</a:t>
              </a:r>
              <a:endParaRPr sz="1000" dirty="0">
                <a:latin typeface="Roboto"/>
                <a:ea typeface="Roboto"/>
                <a:cs typeface="Roboto"/>
                <a:sym typeface="Roboto"/>
              </a:endParaRPr>
            </a:p>
          </p:txBody>
        </p:sp>
        <p:cxnSp>
          <p:nvCxnSpPr>
            <p:cNvPr id="13" name="Google Shape;61;p13"/>
            <p:cNvCxnSpPr/>
            <p:nvPr/>
          </p:nvCxnSpPr>
          <p:spPr>
            <a:xfrm rot="10800000">
              <a:off x="3046834" y="2215329"/>
              <a:ext cx="1130400" cy="0"/>
            </a:xfrm>
            <a:prstGeom prst="straightConnector1">
              <a:avLst/>
            </a:prstGeom>
            <a:noFill/>
            <a:ln w="9525" cap="flat" cmpd="sng">
              <a:solidFill>
                <a:srgbClr val="C2C2C2"/>
              </a:solidFill>
              <a:prstDash val="solid"/>
              <a:round/>
              <a:headEnd type="none" w="sm" len="sm"/>
              <a:tailEnd type="none" w="sm" len="sm"/>
            </a:ln>
          </p:spPr>
        </p:cxnSp>
        <p:sp>
          <p:nvSpPr>
            <p:cNvPr id="14" name="Google Shape;62;p13"/>
            <p:cNvSpPr/>
            <p:nvPr/>
          </p:nvSpPr>
          <p:spPr>
            <a:xfrm>
              <a:off x="3020371" y="2111851"/>
              <a:ext cx="198600" cy="198300"/>
            </a:xfrm>
            <a:prstGeom prst="ellipse">
              <a:avLst/>
            </a:prstGeom>
            <a:solidFill>
              <a:srgbClr val="336699"/>
            </a:solidFill>
            <a:ln>
              <a:noFill/>
            </a:ln>
          </p:spPr>
          <p:txBody>
            <a:bodyPr spcFirstLastPara="1" wrap="square" lIns="91425" tIns="91425" rIns="91425" bIns="91425" anchor="ctr" anchorCtr="0">
              <a:noAutofit/>
            </a:bodyPr>
            <a:lstStyle/>
            <a:p>
              <a:endParaRPr/>
            </a:p>
          </p:txBody>
        </p:sp>
        <p:sp>
          <p:nvSpPr>
            <p:cNvPr id="15" name="Google Shape;63;p13"/>
            <p:cNvSpPr txBox="1"/>
            <p:nvPr/>
          </p:nvSpPr>
          <p:spPr>
            <a:xfrm>
              <a:off x="2997323" y="2051425"/>
              <a:ext cx="247500" cy="312900"/>
            </a:xfrm>
            <a:prstGeom prst="rect">
              <a:avLst/>
            </a:prstGeom>
            <a:noFill/>
            <a:ln>
              <a:noFill/>
            </a:ln>
          </p:spPr>
          <p:txBody>
            <a:bodyPr spcFirstLastPara="1" wrap="square" lIns="91425" tIns="91425" rIns="91425" bIns="91425" anchor="t" anchorCtr="0">
              <a:noAutofit/>
            </a:bodyPr>
            <a:lstStyle/>
            <a:p>
              <a:pPr>
                <a:spcAft>
                  <a:spcPts val="1600"/>
                </a:spcAft>
              </a:pPr>
              <a:r>
                <a:rPr lang="en" sz="800" dirty="0">
                  <a:solidFill>
                    <a:srgbClr val="FFFFFF"/>
                  </a:solidFill>
                  <a:latin typeface="Roboto"/>
                  <a:ea typeface="Roboto"/>
                  <a:cs typeface="Roboto"/>
                  <a:sym typeface="Roboto"/>
                </a:rPr>
                <a:t>1</a:t>
              </a:r>
              <a:endParaRPr dirty="0">
                <a:solidFill>
                  <a:srgbClr val="FFFFFF"/>
                </a:solidFill>
              </a:endParaRPr>
            </a:p>
          </p:txBody>
        </p:sp>
      </p:grpSp>
      <p:grpSp>
        <p:nvGrpSpPr>
          <p:cNvPr id="16" name="Google Shape;64;p13"/>
          <p:cNvGrpSpPr/>
          <p:nvPr/>
        </p:nvGrpSpPr>
        <p:grpSpPr>
          <a:xfrm flipH="1">
            <a:off x="4837476" y="1809428"/>
            <a:ext cx="3730429" cy="1047300"/>
            <a:chOff x="857520" y="1527784"/>
            <a:chExt cx="3730429" cy="1047300"/>
          </a:xfrm>
        </p:grpSpPr>
        <p:sp>
          <p:nvSpPr>
            <p:cNvPr id="17" name="Google Shape;65;p13"/>
            <p:cNvSpPr txBox="1"/>
            <p:nvPr/>
          </p:nvSpPr>
          <p:spPr>
            <a:xfrm>
              <a:off x="857520" y="1527784"/>
              <a:ext cx="2077200" cy="1047300"/>
            </a:xfrm>
            <a:prstGeom prst="rect">
              <a:avLst/>
            </a:prstGeom>
            <a:noFill/>
            <a:ln>
              <a:noFill/>
            </a:ln>
          </p:spPr>
          <p:txBody>
            <a:bodyPr spcFirstLastPara="1" wrap="square" lIns="91425" tIns="91425" rIns="91425" bIns="91425" anchor="ctr" anchorCtr="0">
              <a:noAutofit/>
            </a:bodyPr>
            <a:lstStyle/>
            <a:p>
              <a:r>
                <a:rPr lang="en" sz="1200" b="1" dirty="0">
                  <a:latin typeface="Roboto"/>
                  <a:ea typeface="Roboto"/>
                  <a:cs typeface="Roboto"/>
                  <a:sym typeface="Roboto"/>
                </a:rPr>
                <a:t>Commonwealth</a:t>
              </a:r>
              <a:endParaRPr sz="1200" b="1" dirty="0">
                <a:latin typeface="Roboto"/>
                <a:ea typeface="Roboto"/>
                <a:cs typeface="Roboto"/>
                <a:sym typeface="Roboto"/>
              </a:endParaRPr>
            </a:p>
            <a:p>
              <a:pPr>
                <a:spcAft>
                  <a:spcPts val="1600"/>
                </a:spcAft>
              </a:pPr>
              <a:r>
                <a:rPr lang="en" sz="1000" dirty="0">
                  <a:latin typeface="Roboto"/>
                  <a:ea typeface="Roboto"/>
                  <a:cs typeface="Roboto"/>
                  <a:sym typeface="Roboto"/>
                </a:rPr>
                <a:t>Discipline-specific collaborations via Go Open grants</a:t>
              </a:r>
              <a:endParaRPr sz="1000" b="1" dirty="0">
                <a:latin typeface="Roboto"/>
                <a:ea typeface="Roboto"/>
                <a:cs typeface="Roboto"/>
                <a:sym typeface="Roboto"/>
              </a:endParaRPr>
            </a:p>
          </p:txBody>
        </p:sp>
        <p:cxnSp>
          <p:nvCxnSpPr>
            <p:cNvPr id="18" name="Google Shape;66;p13"/>
            <p:cNvCxnSpPr/>
            <p:nvPr/>
          </p:nvCxnSpPr>
          <p:spPr>
            <a:xfrm rot="10800000">
              <a:off x="3046849" y="2215320"/>
              <a:ext cx="1541100" cy="0"/>
            </a:xfrm>
            <a:prstGeom prst="straightConnector1">
              <a:avLst/>
            </a:prstGeom>
            <a:noFill/>
            <a:ln w="9525" cap="flat" cmpd="sng">
              <a:solidFill>
                <a:srgbClr val="C2C2C2"/>
              </a:solidFill>
              <a:prstDash val="solid"/>
              <a:round/>
              <a:headEnd type="none" w="sm" len="sm"/>
              <a:tailEnd type="none" w="sm" len="sm"/>
            </a:ln>
          </p:spPr>
        </p:cxnSp>
        <p:sp>
          <p:nvSpPr>
            <p:cNvPr id="19" name="Google Shape;67;p13"/>
            <p:cNvSpPr/>
            <p:nvPr/>
          </p:nvSpPr>
          <p:spPr>
            <a:xfrm>
              <a:off x="3020371" y="2111851"/>
              <a:ext cx="198600" cy="198300"/>
            </a:xfrm>
            <a:prstGeom prst="ellipse">
              <a:avLst/>
            </a:prstGeom>
            <a:solidFill>
              <a:srgbClr val="336699"/>
            </a:solidFill>
            <a:ln>
              <a:noFill/>
            </a:ln>
          </p:spPr>
          <p:txBody>
            <a:bodyPr spcFirstLastPara="1" wrap="square" lIns="91425" tIns="91425" rIns="91425" bIns="91425" anchor="ctr" anchorCtr="0">
              <a:noAutofit/>
            </a:bodyPr>
            <a:lstStyle/>
            <a:p>
              <a:endParaRPr/>
            </a:p>
          </p:txBody>
        </p:sp>
        <p:sp>
          <p:nvSpPr>
            <p:cNvPr id="20" name="Google Shape;68;p13"/>
            <p:cNvSpPr txBox="1"/>
            <p:nvPr/>
          </p:nvSpPr>
          <p:spPr>
            <a:xfrm>
              <a:off x="2995927" y="2056748"/>
              <a:ext cx="247500" cy="312900"/>
            </a:xfrm>
            <a:prstGeom prst="rect">
              <a:avLst/>
            </a:prstGeom>
            <a:noFill/>
            <a:ln>
              <a:noFill/>
            </a:ln>
          </p:spPr>
          <p:txBody>
            <a:bodyPr spcFirstLastPara="1" wrap="square" lIns="91425" tIns="91425" rIns="91425" bIns="91425" anchor="t" anchorCtr="0">
              <a:noAutofit/>
            </a:bodyPr>
            <a:lstStyle/>
            <a:p>
              <a:pPr algn="ctr">
                <a:spcAft>
                  <a:spcPts val="1600"/>
                </a:spcAft>
              </a:pPr>
              <a:r>
                <a:rPr lang="en" sz="800" dirty="0">
                  <a:solidFill>
                    <a:srgbClr val="FFFFFF"/>
                  </a:solidFill>
                  <a:latin typeface="Roboto"/>
                  <a:ea typeface="Roboto"/>
                  <a:cs typeface="Roboto"/>
                  <a:sym typeface="Roboto"/>
                </a:rPr>
                <a:t>4</a:t>
              </a:r>
              <a:endParaRPr dirty="0">
                <a:solidFill>
                  <a:srgbClr val="FFFFFF"/>
                </a:solidFill>
              </a:endParaRPr>
            </a:p>
          </p:txBody>
        </p:sp>
      </p:grpSp>
      <p:grpSp>
        <p:nvGrpSpPr>
          <p:cNvPr id="21" name="Google Shape;69;p13"/>
          <p:cNvGrpSpPr/>
          <p:nvPr/>
        </p:nvGrpSpPr>
        <p:grpSpPr>
          <a:xfrm>
            <a:off x="2817424" y="2118890"/>
            <a:ext cx="3509167" cy="3251991"/>
            <a:chOff x="3217473" y="1225350"/>
            <a:chExt cx="3118151" cy="3159727"/>
          </a:xfrm>
        </p:grpSpPr>
        <p:sp>
          <p:nvSpPr>
            <p:cNvPr id="22" name="Google Shape;70;p13"/>
            <p:cNvSpPr/>
            <p:nvPr/>
          </p:nvSpPr>
          <p:spPr>
            <a:xfrm>
              <a:off x="3579175" y="2711400"/>
              <a:ext cx="2396410" cy="971161"/>
            </a:xfrm>
            <a:custGeom>
              <a:avLst/>
              <a:gdLst/>
              <a:ahLst/>
              <a:cxnLst/>
              <a:rect l="l" t="t" r="r" b="b"/>
              <a:pathLst>
                <a:path w="39012" h="12970" extrusionOk="0">
                  <a:moveTo>
                    <a:pt x="0" y="5914"/>
                  </a:moveTo>
                  <a:lnTo>
                    <a:pt x="19531" y="12970"/>
                  </a:lnTo>
                  <a:lnTo>
                    <a:pt x="39012" y="5914"/>
                  </a:lnTo>
                  <a:lnTo>
                    <a:pt x="19581" y="0"/>
                  </a:lnTo>
                  <a:close/>
                </a:path>
              </a:pathLst>
            </a:custGeom>
            <a:gradFill flip="none" rotWithShape="1">
              <a:gsLst>
                <a:gs pos="0">
                  <a:srgbClr val="D9D9D9">
                    <a:shade val="30000"/>
                    <a:satMod val="115000"/>
                  </a:srgbClr>
                </a:gs>
                <a:gs pos="50000">
                  <a:srgbClr val="D9D9D9">
                    <a:shade val="67500"/>
                    <a:satMod val="115000"/>
                  </a:srgbClr>
                </a:gs>
                <a:gs pos="100000">
                  <a:srgbClr val="D9D9D9">
                    <a:shade val="100000"/>
                    <a:satMod val="115000"/>
                  </a:srgbClr>
                </a:gs>
              </a:gsLst>
              <a:path path="circle">
                <a:fillToRect l="50000" t="50000" r="50000" b="50000"/>
              </a:path>
              <a:tileRect/>
            </a:gradFill>
            <a:ln>
              <a:noFill/>
            </a:ln>
          </p:spPr>
        </p:sp>
        <p:sp>
          <p:nvSpPr>
            <p:cNvPr id="23" name="Google Shape;71;p13"/>
            <p:cNvSpPr/>
            <p:nvPr/>
          </p:nvSpPr>
          <p:spPr>
            <a:xfrm>
              <a:off x="3730755" y="2527208"/>
              <a:ext cx="2079127" cy="837209"/>
            </a:xfrm>
            <a:custGeom>
              <a:avLst/>
              <a:gdLst/>
              <a:ahLst/>
              <a:cxnLst/>
              <a:rect l="l" t="t" r="r" b="b"/>
              <a:pathLst>
                <a:path w="49248" h="16300" extrusionOk="0">
                  <a:moveTo>
                    <a:pt x="0" y="7554"/>
                  </a:moveTo>
                  <a:lnTo>
                    <a:pt x="24649" y="16300"/>
                  </a:lnTo>
                  <a:lnTo>
                    <a:pt x="49248" y="7604"/>
                  </a:lnTo>
                  <a:lnTo>
                    <a:pt x="24599" y="0"/>
                  </a:lnTo>
                  <a:close/>
                </a:path>
              </a:pathLst>
            </a:custGeom>
            <a:solidFill>
              <a:srgbClr val="D9D9D9"/>
            </a:solidFill>
            <a:ln>
              <a:noFill/>
            </a:ln>
          </p:spPr>
        </p:sp>
        <p:sp>
          <p:nvSpPr>
            <p:cNvPr id="24" name="Google Shape;72;p13"/>
            <p:cNvSpPr/>
            <p:nvPr/>
          </p:nvSpPr>
          <p:spPr>
            <a:xfrm>
              <a:off x="3946479" y="2252239"/>
              <a:ext cx="1647477" cy="663383"/>
            </a:xfrm>
            <a:custGeom>
              <a:avLst/>
              <a:gdLst/>
              <a:ahLst/>
              <a:cxnLst/>
              <a:rect l="l" t="t" r="r" b="b"/>
              <a:pathLst>
                <a:path w="39012" h="12970" extrusionOk="0">
                  <a:moveTo>
                    <a:pt x="0" y="5914"/>
                  </a:moveTo>
                  <a:lnTo>
                    <a:pt x="19531" y="12970"/>
                  </a:lnTo>
                  <a:lnTo>
                    <a:pt x="39012" y="5914"/>
                  </a:lnTo>
                  <a:lnTo>
                    <a:pt x="19581" y="0"/>
                  </a:lnTo>
                  <a:close/>
                </a:path>
              </a:pathLst>
            </a:custGeom>
            <a:gradFill flip="none" rotWithShape="1">
              <a:gsLst>
                <a:gs pos="0">
                  <a:srgbClr val="D9D9D9">
                    <a:shade val="30000"/>
                    <a:satMod val="115000"/>
                  </a:srgbClr>
                </a:gs>
                <a:gs pos="50000">
                  <a:srgbClr val="D9D9D9">
                    <a:shade val="67500"/>
                    <a:satMod val="115000"/>
                  </a:srgbClr>
                </a:gs>
                <a:gs pos="100000">
                  <a:srgbClr val="D9D9D9">
                    <a:shade val="100000"/>
                    <a:satMod val="115000"/>
                  </a:srgbClr>
                </a:gs>
              </a:gsLst>
              <a:path path="circle">
                <a:fillToRect l="50000" t="50000" r="50000" b="50000"/>
              </a:path>
              <a:tileRect/>
            </a:gradFill>
            <a:ln>
              <a:noFill/>
            </a:ln>
          </p:spPr>
        </p:sp>
        <p:sp>
          <p:nvSpPr>
            <p:cNvPr id="25" name="Google Shape;73;p13"/>
            <p:cNvSpPr/>
            <p:nvPr/>
          </p:nvSpPr>
          <p:spPr>
            <a:xfrm>
              <a:off x="4265445" y="1828277"/>
              <a:ext cx="1014014" cy="416547"/>
            </a:xfrm>
            <a:custGeom>
              <a:avLst/>
              <a:gdLst/>
              <a:ahLst/>
              <a:cxnLst/>
              <a:rect l="l" t="t" r="r" b="b"/>
              <a:pathLst>
                <a:path w="24053" h="8150" extrusionOk="0">
                  <a:moveTo>
                    <a:pt x="0" y="3827"/>
                  </a:moveTo>
                  <a:lnTo>
                    <a:pt x="11976" y="8150"/>
                  </a:lnTo>
                  <a:lnTo>
                    <a:pt x="24053" y="3827"/>
                  </a:lnTo>
                  <a:lnTo>
                    <a:pt x="12126" y="0"/>
                  </a:lnTo>
                  <a:close/>
                </a:path>
              </a:pathLst>
            </a:custGeom>
            <a:gradFill flip="none" rotWithShape="1">
              <a:gsLst>
                <a:gs pos="0">
                  <a:srgbClr val="D9D9D9">
                    <a:shade val="30000"/>
                    <a:satMod val="115000"/>
                  </a:srgbClr>
                </a:gs>
                <a:gs pos="50000">
                  <a:srgbClr val="D9D9D9">
                    <a:shade val="67500"/>
                    <a:satMod val="115000"/>
                  </a:srgbClr>
                </a:gs>
                <a:gs pos="100000">
                  <a:srgbClr val="D9D9D9">
                    <a:shade val="100000"/>
                    <a:satMod val="115000"/>
                  </a:srgbClr>
                </a:gs>
              </a:gsLst>
              <a:path path="circle">
                <a:fillToRect l="50000" t="50000" r="50000" b="50000"/>
              </a:path>
              <a:tileRect/>
            </a:gradFill>
            <a:ln>
              <a:noFill/>
            </a:ln>
          </p:spPr>
        </p:sp>
        <p:sp>
          <p:nvSpPr>
            <p:cNvPr id="26" name="Google Shape;74;p13"/>
            <p:cNvSpPr/>
            <p:nvPr/>
          </p:nvSpPr>
          <p:spPr>
            <a:xfrm>
              <a:off x="3217473" y="3154705"/>
              <a:ext cx="1559116" cy="1230372"/>
            </a:xfrm>
            <a:custGeom>
              <a:avLst/>
              <a:gdLst/>
              <a:ahLst/>
              <a:cxnLst/>
              <a:rect l="l" t="t" r="r" b="b"/>
              <a:pathLst>
                <a:path w="31954" h="20822" extrusionOk="0">
                  <a:moveTo>
                    <a:pt x="7355" y="0"/>
                  </a:moveTo>
                  <a:lnTo>
                    <a:pt x="31954" y="8796"/>
                  </a:lnTo>
                  <a:lnTo>
                    <a:pt x="31954" y="20822"/>
                  </a:lnTo>
                  <a:lnTo>
                    <a:pt x="0" y="8895"/>
                  </a:lnTo>
                  <a:close/>
                </a:path>
              </a:pathLst>
            </a:custGeom>
            <a:solidFill>
              <a:srgbClr val="002060"/>
            </a:solidFill>
            <a:ln>
              <a:noFill/>
            </a:ln>
          </p:spPr>
        </p:sp>
        <p:sp>
          <p:nvSpPr>
            <p:cNvPr id="27" name="Google Shape;75;p13"/>
            <p:cNvSpPr/>
            <p:nvPr/>
          </p:nvSpPr>
          <p:spPr>
            <a:xfrm>
              <a:off x="3790596" y="2554725"/>
              <a:ext cx="982143" cy="653205"/>
            </a:xfrm>
            <a:custGeom>
              <a:avLst/>
              <a:gdLst/>
              <a:ahLst/>
              <a:cxnLst/>
              <a:rect l="l" t="t" r="r" b="b"/>
              <a:pathLst>
                <a:path w="23257" h="12771" extrusionOk="0">
                  <a:moveTo>
                    <a:pt x="3727" y="0"/>
                  </a:moveTo>
                  <a:lnTo>
                    <a:pt x="0" y="4522"/>
                  </a:lnTo>
                  <a:lnTo>
                    <a:pt x="23257" y="12771"/>
                  </a:lnTo>
                  <a:lnTo>
                    <a:pt x="23257" y="7056"/>
                  </a:lnTo>
                  <a:close/>
                </a:path>
              </a:pathLst>
            </a:custGeom>
            <a:gradFill>
              <a:gsLst>
                <a:gs pos="0">
                  <a:srgbClr val="FFCA37"/>
                </a:gs>
                <a:gs pos="100000">
                  <a:srgbClr val="AD8107"/>
                </a:gs>
              </a:gsLst>
              <a:lin ang="5400012" scaled="0"/>
            </a:gradFill>
            <a:ln>
              <a:noFill/>
            </a:ln>
          </p:spPr>
        </p:sp>
        <p:sp>
          <p:nvSpPr>
            <p:cNvPr id="28" name="Google Shape;76;p13"/>
            <p:cNvSpPr/>
            <p:nvPr/>
          </p:nvSpPr>
          <p:spPr>
            <a:xfrm flipH="1">
              <a:off x="4770690" y="2554725"/>
              <a:ext cx="982143" cy="653205"/>
            </a:xfrm>
            <a:custGeom>
              <a:avLst/>
              <a:gdLst/>
              <a:ahLst/>
              <a:cxnLst/>
              <a:rect l="l" t="t" r="r" b="b"/>
              <a:pathLst>
                <a:path w="23257" h="12771" extrusionOk="0">
                  <a:moveTo>
                    <a:pt x="3727" y="0"/>
                  </a:moveTo>
                  <a:lnTo>
                    <a:pt x="0" y="4522"/>
                  </a:lnTo>
                  <a:lnTo>
                    <a:pt x="23257" y="12771"/>
                  </a:lnTo>
                  <a:lnTo>
                    <a:pt x="23257" y="7056"/>
                  </a:lnTo>
                  <a:close/>
                </a:path>
              </a:pathLst>
            </a:custGeom>
            <a:solidFill>
              <a:srgbClr val="F4B400"/>
            </a:solidFill>
            <a:ln>
              <a:noFill/>
            </a:ln>
          </p:spPr>
        </p:sp>
        <p:sp>
          <p:nvSpPr>
            <p:cNvPr id="29" name="Google Shape;77;p13"/>
            <p:cNvSpPr/>
            <p:nvPr/>
          </p:nvSpPr>
          <p:spPr>
            <a:xfrm>
              <a:off x="4002555" y="2023456"/>
              <a:ext cx="770191" cy="721896"/>
            </a:xfrm>
            <a:custGeom>
              <a:avLst/>
              <a:gdLst/>
              <a:ahLst/>
              <a:cxnLst/>
              <a:rect l="l" t="t" r="r" b="b"/>
              <a:pathLst>
                <a:path w="18238" h="14114" extrusionOk="0">
                  <a:moveTo>
                    <a:pt x="6262" y="0"/>
                  </a:moveTo>
                  <a:lnTo>
                    <a:pt x="18238" y="4324"/>
                  </a:lnTo>
                  <a:lnTo>
                    <a:pt x="18238" y="14114"/>
                  </a:lnTo>
                  <a:lnTo>
                    <a:pt x="0" y="7554"/>
                  </a:lnTo>
                  <a:close/>
                </a:path>
              </a:pathLst>
            </a:custGeom>
            <a:solidFill>
              <a:srgbClr val="002060"/>
            </a:solidFill>
            <a:ln>
              <a:noFill/>
            </a:ln>
          </p:spPr>
        </p:sp>
        <p:sp>
          <p:nvSpPr>
            <p:cNvPr id="30" name="Google Shape;78;p13"/>
            <p:cNvSpPr/>
            <p:nvPr/>
          </p:nvSpPr>
          <p:spPr>
            <a:xfrm flipH="1">
              <a:off x="4770683" y="2017018"/>
              <a:ext cx="770191" cy="721896"/>
            </a:xfrm>
            <a:custGeom>
              <a:avLst/>
              <a:gdLst/>
              <a:ahLst/>
              <a:cxnLst/>
              <a:rect l="l" t="t" r="r" b="b"/>
              <a:pathLst>
                <a:path w="18238" h="14114" extrusionOk="0">
                  <a:moveTo>
                    <a:pt x="6262" y="0"/>
                  </a:moveTo>
                  <a:lnTo>
                    <a:pt x="18238" y="4324"/>
                  </a:lnTo>
                  <a:lnTo>
                    <a:pt x="18238" y="14114"/>
                  </a:lnTo>
                  <a:lnTo>
                    <a:pt x="0" y="7554"/>
                  </a:lnTo>
                  <a:close/>
                </a:path>
              </a:pathLst>
            </a:custGeom>
            <a:solidFill>
              <a:srgbClr val="336699"/>
            </a:solidFill>
            <a:ln>
              <a:noFill/>
            </a:ln>
          </p:spPr>
        </p:sp>
        <p:sp>
          <p:nvSpPr>
            <p:cNvPr id="31" name="Google Shape;79;p13"/>
            <p:cNvSpPr/>
            <p:nvPr/>
          </p:nvSpPr>
          <p:spPr>
            <a:xfrm>
              <a:off x="4323640" y="1225350"/>
              <a:ext cx="449116" cy="854010"/>
            </a:xfrm>
            <a:custGeom>
              <a:avLst/>
              <a:gdLst/>
              <a:ahLst/>
              <a:cxnLst/>
              <a:rect l="l" t="t" r="r" b="b"/>
              <a:pathLst>
                <a:path w="10635" h="16697" extrusionOk="0">
                  <a:moveTo>
                    <a:pt x="10635" y="0"/>
                  </a:moveTo>
                  <a:lnTo>
                    <a:pt x="0" y="12722"/>
                  </a:lnTo>
                  <a:lnTo>
                    <a:pt x="10635" y="16697"/>
                  </a:lnTo>
                  <a:close/>
                </a:path>
              </a:pathLst>
            </a:custGeom>
            <a:solidFill>
              <a:srgbClr val="002060"/>
            </a:solidFill>
            <a:ln>
              <a:noFill/>
            </a:ln>
          </p:spPr>
        </p:sp>
        <p:sp>
          <p:nvSpPr>
            <p:cNvPr id="32" name="Google Shape;80;p13"/>
            <p:cNvSpPr/>
            <p:nvPr/>
          </p:nvSpPr>
          <p:spPr>
            <a:xfrm flipH="1">
              <a:off x="4770673" y="1225350"/>
              <a:ext cx="449116" cy="854010"/>
            </a:xfrm>
            <a:custGeom>
              <a:avLst/>
              <a:gdLst/>
              <a:ahLst/>
              <a:cxnLst/>
              <a:rect l="l" t="t" r="r" b="b"/>
              <a:pathLst>
                <a:path w="10635" h="16697" extrusionOk="0">
                  <a:moveTo>
                    <a:pt x="10635" y="0"/>
                  </a:moveTo>
                  <a:lnTo>
                    <a:pt x="0" y="12722"/>
                  </a:lnTo>
                  <a:lnTo>
                    <a:pt x="10635" y="16697"/>
                  </a:lnTo>
                  <a:close/>
                </a:path>
              </a:pathLst>
            </a:custGeom>
            <a:solidFill>
              <a:srgbClr val="336699"/>
            </a:solidFill>
            <a:ln>
              <a:noFill/>
            </a:ln>
          </p:spPr>
        </p:sp>
        <p:sp>
          <p:nvSpPr>
            <p:cNvPr id="33" name="Google Shape;81;p13"/>
            <p:cNvSpPr/>
            <p:nvPr/>
          </p:nvSpPr>
          <p:spPr>
            <a:xfrm>
              <a:off x="3636034" y="2553603"/>
              <a:ext cx="1136642" cy="946913"/>
            </a:xfrm>
            <a:custGeom>
              <a:avLst/>
              <a:gdLst/>
              <a:ahLst/>
              <a:cxnLst/>
              <a:rect l="l" t="t" r="r" b="b"/>
              <a:pathLst>
                <a:path w="65016" h="46623" extrusionOk="0">
                  <a:moveTo>
                    <a:pt x="17858" y="0"/>
                  </a:moveTo>
                  <a:lnTo>
                    <a:pt x="0" y="22135"/>
                  </a:lnTo>
                  <a:lnTo>
                    <a:pt x="65016" y="46623"/>
                  </a:lnTo>
                  <a:lnTo>
                    <a:pt x="65016" y="17537"/>
                  </a:lnTo>
                  <a:close/>
                </a:path>
              </a:pathLst>
            </a:custGeom>
            <a:solidFill>
              <a:srgbClr val="002060"/>
            </a:solidFill>
            <a:ln>
              <a:noFill/>
            </a:ln>
          </p:spPr>
        </p:sp>
        <p:sp>
          <p:nvSpPr>
            <p:cNvPr id="34" name="Google Shape;82;p13"/>
            <p:cNvSpPr/>
            <p:nvPr/>
          </p:nvSpPr>
          <p:spPr>
            <a:xfrm flipH="1">
              <a:off x="4770657" y="2555106"/>
              <a:ext cx="1136642" cy="946913"/>
            </a:xfrm>
            <a:custGeom>
              <a:avLst/>
              <a:gdLst/>
              <a:ahLst/>
              <a:cxnLst/>
              <a:rect l="l" t="t" r="r" b="b"/>
              <a:pathLst>
                <a:path w="65016" h="46623" extrusionOk="0">
                  <a:moveTo>
                    <a:pt x="17858" y="0"/>
                  </a:moveTo>
                  <a:lnTo>
                    <a:pt x="0" y="22135"/>
                  </a:lnTo>
                  <a:lnTo>
                    <a:pt x="65016" y="46623"/>
                  </a:lnTo>
                  <a:lnTo>
                    <a:pt x="65016" y="17537"/>
                  </a:lnTo>
                  <a:close/>
                </a:path>
              </a:pathLst>
            </a:custGeom>
            <a:solidFill>
              <a:srgbClr val="336699"/>
            </a:solidFill>
            <a:ln>
              <a:noFill/>
            </a:ln>
          </p:spPr>
        </p:sp>
        <p:sp>
          <p:nvSpPr>
            <p:cNvPr id="35" name="Google Shape;83;p13"/>
            <p:cNvSpPr/>
            <p:nvPr/>
          </p:nvSpPr>
          <p:spPr>
            <a:xfrm flipH="1">
              <a:off x="4776508" y="3154705"/>
              <a:ext cx="1559116" cy="1230372"/>
            </a:xfrm>
            <a:custGeom>
              <a:avLst/>
              <a:gdLst/>
              <a:ahLst/>
              <a:cxnLst/>
              <a:rect l="l" t="t" r="r" b="b"/>
              <a:pathLst>
                <a:path w="31954" h="20822" extrusionOk="0">
                  <a:moveTo>
                    <a:pt x="7355" y="0"/>
                  </a:moveTo>
                  <a:lnTo>
                    <a:pt x="31954" y="8796"/>
                  </a:lnTo>
                  <a:lnTo>
                    <a:pt x="31954" y="20822"/>
                  </a:lnTo>
                  <a:lnTo>
                    <a:pt x="0" y="8895"/>
                  </a:lnTo>
                  <a:close/>
                </a:path>
              </a:pathLst>
            </a:custGeom>
            <a:solidFill>
              <a:srgbClr val="336699"/>
            </a:solidFill>
            <a:ln>
              <a:noFill/>
            </a:ln>
          </p:spPr>
        </p:sp>
      </p:grpSp>
      <p:grpSp>
        <p:nvGrpSpPr>
          <p:cNvPr id="36" name="Google Shape;84;p13"/>
          <p:cNvGrpSpPr/>
          <p:nvPr/>
        </p:nvGrpSpPr>
        <p:grpSpPr>
          <a:xfrm>
            <a:off x="535540" y="2599134"/>
            <a:ext cx="3319714" cy="1047300"/>
            <a:chOff x="857520" y="1684225"/>
            <a:chExt cx="3319714" cy="1047300"/>
          </a:xfrm>
        </p:grpSpPr>
        <p:sp>
          <p:nvSpPr>
            <p:cNvPr id="37" name="Google Shape;85;p13"/>
            <p:cNvSpPr txBox="1"/>
            <p:nvPr/>
          </p:nvSpPr>
          <p:spPr>
            <a:xfrm>
              <a:off x="857520" y="1684225"/>
              <a:ext cx="2077200" cy="1047300"/>
            </a:xfrm>
            <a:prstGeom prst="rect">
              <a:avLst/>
            </a:prstGeom>
            <a:noFill/>
            <a:ln>
              <a:noFill/>
            </a:ln>
          </p:spPr>
          <p:txBody>
            <a:bodyPr spcFirstLastPara="1" wrap="square" lIns="91425" tIns="91425" rIns="91425" bIns="91425" anchor="ctr" anchorCtr="0">
              <a:noAutofit/>
            </a:bodyPr>
            <a:lstStyle/>
            <a:p>
              <a:pPr algn="r"/>
              <a:r>
                <a:rPr lang="en" sz="1200" b="1" dirty="0">
                  <a:latin typeface="Roboto"/>
                  <a:ea typeface="Roboto"/>
                  <a:cs typeface="Roboto"/>
                  <a:sym typeface="Roboto"/>
                </a:rPr>
                <a:t>Campus</a:t>
              </a:r>
              <a:endParaRPr sz="1200" b="1" dirty="0">
                <a:latin typeface="Roboto"/>
                <a:ea typeface="Roboto"/>
                <a:cs typeface="Roboto"/>
                <a:sym typeface="Roboto"/>
              </a:endParaRPr>
            </a:p>
            <a:p>
              <a:pPr algn="r"/>
              <a:r>
                <a:rPr lang="en" sz="1000" dirty="0">
                  <a:latin typeface="Roboto"/>
                  <a:ea typeface="Roboto"/>
                  <a:cs typeface="Roboto"/>
                  <a:sym typeface="Roboto"/>
                </a:rPr>
                <a:t>Equity and Excellence Experience</a:t>
              </a:r>
              <a:endParaRPr sz="1000" dirty="0">
                <a:latin typeface="Roboto"/>
                <a:ea typeface="Roboto"/>
                <a:cs typeface="Roboto"/>
                <a:sym typeface="Roboto"/>
              </a:endParaRPr>
            </a:p>
            <a:p>
              <a:pPr algn="r">
                <a:spcBef>
                  <a:spcPts val="1600"/>
                </a:spcBef>
                <a:spcAft>
                  <a:spcPts val="1600"/>
                </a:spcAft>
              </a:pPr>
              <a:r>
                <a:rPr lang="en" sz="1000" dirty="0">
                  <a:latin typeface="Roboto"/>
                  <a:ea typeface="Roboto"/>
                  <a:cs typeface="Roboto"/>
                  <a:sym typeface="Roboto"/>
                </a:rPr>
                <a:t>Assignment Design and Assessment Toolkits</a:t>
              </a:r>
              <a:endParaRPr sz="1000" dirty="0">
                <a:latin typeface="Roboto"/>
                <a:ea typeface="Roboto"/>
                <a:cs typeface="Roboto"/>
                <a:sym typeface="Roboto"/>
              </a:endParaRPr>
            </a:p>
          </p:txBody>
        </p:sp>
        <p:cxnSp>
          <p:nvCxnSpPr>
            <p:cNvPr id="38" name="Google Shape;86;p13"/>
            <p:cNvCxnSpPr/>
            <p:nvPr/>
          </p:nvCxnSpPr>
          <p:spPr>
            <a:xfrm rot="10800000">
              <a:off x="3046834" y="2215329"/>
              <a:ext cx="1130400" cy="0"/>
            </a:xfrm>
            <a:prstGeom prst="straightConnector1">
              <a:avLst/>
            </a:prstGeom>
            <a:noFill/>
            <a:ln w="9525" cap="flat" cmpd="sng">
              <a:solidFill>
                <a:srgbClr val="C2C2C2"/>
              </a:solidFill>
              <a:prstDash val="solid"/>
              <a:round/>
              <a:headEnd type="none" w="sm" len="sm"/>
              <a:tailEnd type="none" w="sm" len="sm"/>
            </a:ln>
          </p:spPr>
        </p:cxnSp>
        <p:sp>
          <p:nvSpPr>
            <p:cNvPr id="39" name="Google Shape;87;p13"/>
            <p:cNvSpPr/>
            <p:nvPr/>
          </p:nvSpPr>
          <p:spPr>
            <a:xfrm>
              <a:off x="3020371" y="2111851"/>
              <a:ext cx="198600" cy="198300"/>
            </a:xfrm>
            <a:prstGeom prst="ellipse">
              <a:avLst/>
            </a:prstGeom>
            <a:solidFill>
              <a:srgbClr val="336699"/>
            </a:solidFill>
            <a:ln>
              <a:noFill/>
            </a:ln>
          </p:spPr>
          <p:txBody>
            <a:bodyPr spcFirstLastPara="1" wrap="square" lIns="91425" tIns="91425" rIns="91425" bIns="91425" anchor="ctr" anchorCtr="0">
              <a:noAutofit/>
            </a:bodyPr>
            <a:lstStyle/>
            <a:p>
              <a:endParaRPr/>
            </a:p>
          </p:txBody>
        </p:sp>
        <p:sp>
          <p:nvSpPr>
            <p:cNvPr id="40" name="Google Shape;88;p13"/>
            <p:cNvSpPr txBox="1"/>
            <p:nvPr/>
          </p:nvSpPr>
          <p:spPr>
            <a:xfrm>
              <a:off x="2995927" y="2054551"/>
              <a:ext cx="247500" cy="312900"/>
            </a:xfrm>
            <a:prstGeom prst="rect">
              <a:avLst/>
            </a:prstGeom>
            <a:noFill/>
            <a:ln>
              <a:noFill/>
            </a:ln>
          </p:spPr>
          <p:txBody>
            <a:bodyPr spcFirstLastPara="1" wrap="square" lIns="91425" tIns="91425" rIns="91425" bIns="91425" anchor="t" anchorCtr="0">
              <a:noAutofit/>
            </a:bodyPr>
            <a:lstStyle/>
            <a:p>
              <a:pPr algn="ctr">
                <a:spcAft>
                  <a:spcPts val="1600"/>
                </a:spcAft>
              </a:pPr>
              <a:r>
                <a:rPr lang="en" sz="800" dirty="0">
                  <a:solidFill>
                    <a:srgbClr val="FFFFFF"/>
                  </a:solidFill>
                  <a:latin typeface="Roboto"/>
                  <a:ea typeface="Roboto"/>
                  <a:cs typeface="Roboto"/>
                  <a:sym typeface="Roboto"/>
                </a:rPr>
                <a:t>3</a:t>
              </a:r>
              <a:endParaRPr dirty="0">
                <a:solidFill>
                  <a:srgbClr val="FFFFFF"/>
                </a:solidFill>
              </a:endParaRPr>
            </a:p>
          </p:txBody>
        </p:sp>
      </p:grpSp>
      <p:pic>
        <p:nvPicPr>
          <p:cNvPr id="41" name="Picture 40"/>
          <p:cNvPicPr>
            <a:picLocks noChangeAspect="1"/>
          </p:cNvPicPr>
          <p:nvPr/>
        </p:nvPicPr>
        <p:blipFill>
          <a:blip r:embed="rId3"/>
          <a:stretch>
            <a:fillRect/>
          </a:stretch>
        </p:blipFill>
        <p:spPr>
          <a:xfrm>
            <a:off x="9395" y="1176475"/>
            <a:ext cx="1554363" cy="1548243"/>
          </a:xfrm>
          <a:prstGeom prst="rect">
            <a:avLst/>
          </a:prstGeom>
        </p:spPr>
      </p:pic>
      <p:pic>
        <p:nvPicPr>
          <p:cNvPr id="42" name="Picture 41"/>
          <p:cNvPicPr>
            <a:picLocks noChangeAspect="1"/>
          </p:cNvPicPr>
          <p:nvPr/>
        </p:nvPicPr>
        <p:blipFill>
          <a:blip r:embed="rId4"/>
          <a:stretch>
            <a:fillRect/>
          </a:stretch>
        </p:blipFill>
        <p:spPr>
          <a:xfrm>
            <a:off x="7481056" y="4262019"/>
            <a:ext cx="1662945" cy="2096186"/>
          </a:xfrm>
          <a:prstGeom prst="rect">
            <a:avLst/>
          </a:prstGeom>
        </p:spPr>
      </p:pic>
    </p:spTree>
    <p:extLst>
      <p:ext uri="{BB962C8B-B14F-4D97-AF65-F5344CB8AC3E}">
        <p14:creationId xmlns:p14="http://schemas.microsoft.com/office/powerpoint/2010/main" val="35373636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and Discussion</a:t>
            </a:r>
          </a:p>
        </p:txBody>
      </p:sp>
      <p:sp>
        <p:nvSpPr>
          <p:cNvPr id="3" name="Text Placeholder 2"/>
          <p:cNvSpPr>
            <a:spLocks noGrp="1"/>
          </p:cNvSpPr>
          <p:nvPr>
            <p:ph idx="1"/>
          </p:nvPr>
        </p:nvSpPr>
        <p:spPr/>
        <p:txBody>
          <a:bodyPr/>
          <a:lstStyle/>
          <a:p>
            <a:pPr marL="215504" lvl="1" indent="0">
              <a:buNone/>
            </a:pPr>
            <a:r>
              <a:rPr lang="en-US" sz="2100" dirty="0"/>
              <a:t>			</a:t>
            </a:r>
            <a:endParaRPr lang="en-US" sz="2400" dirty="0"/>
          </a:p>
        </p:txBody>
      </p:sp>
    </p:spTree>
    <p:extLst>
      <p:ext uri="{BB962C8B-B14F-4D97-AF65-F5344CB8AC3E}">
        <p14:creationId xmlns:p14="http://schemas.microsoft.com/office/powerpoint/2010/main" val="3499935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Welcome and Introductions	</a:t>
            </a:r>
          </a:p>
        </p:txBody>
      </p:sp>
      <p:sp>
        <p:nvSpPr>
          <p:cNvPr id="6" name="Content Placeholder 5"/>
          <p:cNvSpPr>
            <a:spLocks noGrp="1"/>
          </p:cNvSpPr>
          <p:nvPr>
            <p:ph idx="1"/>
          </p:nvPr>
        </p:nvSpPr>
        <p:spPr/>
        <p:txBody>
          <a:bodyPr/>
          <a:lstStyle/>
          <a:p>
            <a:r>
              <a:rPr lang="en-US" sz="2400" dirty="0"/>
              <a:t>Matt Bejune, Executive Director of the Library, Worcester State University</a:t>
            </a:r>
          </a:p>
          <a:p>
            <a:endParaRPr lang="en-US" sz="2400" dirty="0"/>
          </a:p>
          <a:p>
            <a:r>
              <a:rPr lang="en-US" sz="2400" dirty="0"/>
              <a:t>Barry Maloney, President, Worcester State University</a:t>
            </a:r>
          </a:p>
          <a:p>
            <a:endParaRPr lang="en-US" sz="2400" dirty="0"/>
          </a:p>
          <a:p>
            <a:r>
              <a:rPr lang="en-US" sz="2400" dirty="0"/>
              <a:t>Matt Noyes, Director of Trustee and Government Relations, MA Department of Higher Education</a:t>
            </a:r>
          </a:p>
          <a:p>
            <a:endParaRPr lang="en-US" dirty="0"/>
          </a:p>
        </p:txBody>
      </p:sp>
    </p:spTree>
    <p:extLst>
      <p:ext uri="{BB962C8B-B14F-4D97-AF65-F5344CB8AC3E}">
        <p14:creationId xmlns:p14="http://schemas.microsoft.com/office/powerpoint/2010/main" val="2599990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Problem</a:t>
            </a:r>
          </a:p>
        </p:txBody>
      </p:sp>
      <p:sp>
        <p:nvSpPr>
          <p:cNvPr id="4" name="Content Placeholder 3"/>
          <p:cNvSpPr>
            <a:spLocks noGrp="1"/>
          </p:cNvSpPr>
          <p:nvPr>
            <p:ph idx="1"/>
          </p:nvPr>
        </p:nvSpPr>
        <p:spPr/>
        <p:txBody>
          <a:bodyPr/>
          <a:lstStyle/>
          <a:p>
            <a:pPr marL="286940" indent="-285750">
              <a:spcBef>
                <a:spcPts val="0"/>
              </a:spcBef>
            </a:pPr>
            <a:r>
              <a:rPr lang="en-US" sz="2400" b="1" dirty="0">
                <a:ea typeface="Verdana" panose="020B0604030504040204" pitchFamily="34" charset="0"/>
              </a:rPr>
              <a:t>What </a:t>
            </a:r>
            <a:r>
              <a:rPr lang="en-US" sz="2400" dirty="0">
                <a:ea typeface="Verdana" panose="020B0604030504040204" pitchFamily="34" charset="0"/>
              </a:rPr>
              <a:t>is OER?</a:t>
            </a:r>
          </a:p>
          <a:p>
            <a:pPr marL="286940" indent="-285750">
              <a:spcBef>
                <a:spcPts val="0"/>
              </a:spcBef>
            </a:pPr>
            <a:endParaRPr lang="en-US" sz="2400" b="1" dirty="0">
              <a:ea typeface="Verdana" panose="020B0604030504040204" pitchFamily="34" charset="0"/>
            </a:endParaRPr>
          </a:p>
          <a:p>
            <a:pPr marL="286940" indent="-285750">
              <a:spcBef>
                <a:spcPts val="0"/>
              </a:spcBef>
            </a:pPr>
            <a:r>
              <a:rPr lang="en-US" sz="2400" b="1" dirty="0">
                <a:ea typeface="Verdana" panose="020B0604030504040204" pitchFamily="34" charset="0"/>
              </a:rPr>
              <a:t>Why </a:t>
            </a:r>
            <a:r>
              <a:rPr lang="en-US" sz="2400" dirty="0">
                <a:ea typeface="Verdana" panose="020B0604030504040204" pitchFamily="34" charset="0"/>
              </a:rPr>
              <a:t>is it important? </a:t>
            </a:r>
          </a:p>
          <a:p>
            <a:pPr marL="286940" indent="-285750">
              <a:spcBef>
                <a:spcPts val="0"/>
              </a:spcBef>
            </a:pPr>
            <a:endParaRPr lang="en-US" sz="2400" b="1" dirty="0">
              <a:ea typeface="Verdana" panose="020B0604030504040204" pitchFamily="34" charset="0"/>
            </a:endParaRPr>
          </a:p>
          <a:p>
            <a:pPr marL="286940" indent="-285750">
              <a:spcBef>
                <a:spcPts val="0"/>
              </a:spcBef>
            </a:pPr>
            <a:r>
              <a:rPr lang="en-US" sz="2400" b="1" dirty="0">
                <a:ea typeface="Verdana" panose="020B0604030504040204" pitchFamily="34" charset="0"/>
              </a:rPr>
              <a:t>Why</a:t>
            </a:r>
            <a:r>
              <a:rPr lang="en-US" sz="2400" dirty="0">
                <a:ea typeface="Verdana" panose="020B0604030504040204" pitchFamily="34" charset="0"/>
              </a:rPr>
              <a:t> fund OER?</a:t>
            </a:r>
          </a:p>
          <a:p>
            <a:endParaRPr lang="en-US" dirty="0"/>
          </a:p>
        </p:txBody>
      </p:sp>
      <p:pic>
        <p:nvPicPr>
          <p:cNvPr id="6" name="Picture 5"/>
          <p:cNvPicPr>
            <a:picLocks noChangeAspect="1"/>
          </p:cNvPicPr>
          <p:nvPr/>
        </p:nvPicPr>
        <p:blipFill>
          <a:blip r:embed="rId3"/>
          <a:stretch>
            <a:fillRect/>
          </a:stretch>
        </p:blipFill>
        <p:spPr>
          <a:xfrm>
            <a:off x="3463290" y="2765748"/>
            <a:ext cx="2944623" cy="3438442"/>
          </a:xfrm>
          <a:prstGeom prst="rect">
            <a:avLst/>
          </a:prstGeom>
        </p:spPr>
      </p:pic>
      <p:pic>
        <p:nvPicPr>
          <p:cNvPr id="7" name="Picture 6"/>
          <p:cNvPicPr>
            <a:picLocks noChangeAspect="1"/>
          </p:cNvPicPr>
          <p:nvPr/>
        </p:nvPicPr>
        <p:blipFill>
          <a:blip r:embed="rId4"/>
          <a:stretch>
            <a:fillRect/>
          </a:stretch>
        </p:blipFill>
        <p:spPr>
          <a:xfrm>
            <a:off x="6322831" y="2912064"/>
            <a:ext cx="2821169" cy="3292125"/>
          </a:xfrm>
          <a:prstGeom prst="rect">
            <a:avLst/>
          </a:prstGeom>
        </p:spPr>
      </p:pic>
    </p:spTree>
    <p:extLst>
      <p:ext uri="{BB962C8B-B14F-4D97-AF65-F5344CB8AC3E}">
        <p14:creationId xmlns:p14="http://schemas.microsoft.com/office/powerpoint/2010/main" val="3582070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1277" y="415636"/>
            <a:ext cx="7561445" cy="5618365"/>
          </a:xfrm>
          <a:effectLst>
            <a:outerShdw blurRad="50800" dist="38100" dir="2700000" algn="tl" rotWithShape="0">
              <a:prstClr val="black">
                <a:alpha val="40000"/>
              </a:prstClr>
            </a:outerShdw>
          </a:effectLst>
        </p:spPr>
      </p:pic>
      <p:sp>
        <p:nvSpPr>
          <p:cNvPr id="4" name="Slide Number Placeholder 3"/>
          <p:cNvSpPr>
            <a:spLocks noGrp="1"/>
          </p:cNvSpPr>
          <p:nvPr>
            <p:ph type="sldNum" sz="quarter" idx="10"/>
          </p:nvPr>
        </p:nvSpPr>
        <p:spPr/>
        <p:txBody>
          <a:bodyPr/>
          <a:lstStyle/>
          <a:p>
            <a:pPr fontAlgn="base">
              <a:spcBef>
                <a:spcPct val="0"/>
              </a:spcBef>
              <a:spcAft>
                <a:spcPct val="0"/>
              </a:spcAft>
            </a:pPr>
            <a:fld id="{F528D575-8383-42E7-91A6-820C364BEEFC}" type="slidenum">
              <a:rPr lang="en-US" altLang="en-US" smtClean="0">
                <a:ea typeface="ヒラギノ角ゴ Pro W3" pitchFamily="122" charset="-128"/>
              </a:rPr>
              <a:pPr fontAlgn="base">
                <a:spcBef>
                  <a:spcPct val="0"/>
                </a:spcBef>
                <a:spcAft>
                  <a:spcPct val="0"/>
                </a:spcAft>
              </a:pPr>
              <a:t>6</a:t>
            </a:fld>
            <a:endParaRPr lang="en-US" altLang="en-US">
              <a:ea typeface="ヒラギノ角ゴ Pro W3" pitchFamily="122" charset="-128"/>
            </a:endParaRPr>
          </a:p>
        </p:txBody>
      </p:sp>
      <p:sp>
        <p:nvSpPr>
          <p:cNvPr id="5" name="Footer Placeholder 4"/>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3151853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Consumer Prices 2006 - 2016</a:t>
            </a:r>
          </a:p>
        </p:txBody>
      </p:sp>
      <p:sp>
        <p:nvSpPr>
          <p:cNvPr id="5" name="Content Placeholder 4"/>
          <p:cNvSpPr>
            <a:spLocks noGrp="1"/>
          </p:cNvSpPr>
          <p:nvPr>
            <p:ph idx="1"/>
          </p:nvPr>
        </p:nvSpPr>
        <p:spPr/>
        <p:txBody>
          <a:bodyPr/>
          <a:lstStyle/>
          <a:p>
            <a:endParaRPr lang="en-US"/>
          </a:p>
        </p:txBody>
      </p:sp>
      <p:pic>
        <p:nvPicPr>
          <p:cNvPr id="6" name="Picture 5"/>
          <p:cNvPicPr>
            <a:picLocks noChangeAspect="1"/>
          </p:cNvPicPr>
          <p:nvPr/>
        </p:nvPicPr>
        <p:blipFill>
          <a:blip r:embed="rId3"/>
          <a:stretch>
            <a:fillRect/>
          </a:stretch>
        </p:blipFill>
        <p:spPr>
          <a:xfrm>
            <a:off x="1128430" y="1822758"/>
            <a:ext cx="6887141" cy="415944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64142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pic>
        <p:nvPicPr>
          <p:cNvPr id="536" name="Google Shape;536;p102"/>
          <p:cNvPicPr preferRelativeResize="0"/>
          <p:nvPr/>
        </p:nvPicPr>
        <p:blipFill rotWithShape="1">
          <a:blip r:embed="rId3">
            <a:alphaModFix/>
          </a:blip>
          <a:srcRect l="1990" r="2157"/>
          <a:stretch/>
        </p:blipFill>
        <p:spPr>
          <a:xfrm>
            <a:off x="745327" y="783085"/>
            <a:ext cx="7653347" cy="4462246"/>
          </a:xfrm>
          <a:prstGeom prst="rect">
            <a:avLst/>
          </a:prstGeom>
          <a:noFill/>
          <a:ln>
            <a:noFill/>
          </a:ln>
          <a:effectLst>
            <a:outerShdw blurRad="50800" dist="38100" dir="2700000" algn="tl" rotWithShape="0">
              <a:prstClr val="black">
                <a:alpha val="40000"/>
              </a:prstClr>
            </a:outerShdw>
          </a:effectLst>
        </p:spPr>
      </p:pic>
      <p:sp>
        <p:nvSpPr>
          <p:cNvPr id="537" name="Google Shape;537;p102"/>
          <p:cNvSpPr txBox="1"/>
          <p:nvPr/>
        </p:nvSpPr>
        <p:spPr>
          <a:xfrm>
            <a:off x="509762" y="5883156"/>
            <a:ext cx="6580994" cy="407700"/>
          </a:xfrm>
          <a:prstGeom prst="rect">
            <a:avLst/>
          </a:prstGeom>
          <a:noFill/>
          <a:ln>
            <a:noFill/>
          </a:ln>
        </p:spPr>
        <p:txBody>
          <a:bodyPr spcFirstLastPara="1" wrap="square" lIns="68569" tIns="68569" rIns="68569" bIns="68569" anchor="t" anchorCtr="0">
            <a:noAutofit/>
          </a:bodyPr>
          <a:lstStyle/>
          <a:p>
            <a:pPr defTabSz="914378">
              <a:buClr>
                <a:srgbClr val="000000"/>
              </a:buClr>
            </a:pPr>
            <a:r>
              <a:rPr lang="en" sz="1000" u="sng" kern="0" dirty="0">
                <a:solidFill>
                  <a:srgbClr val="0277BD"/>
                </a:solidFill>
                <a:latin typeface="Lato"/>
                <a:ea typeface="Lato"/>
                <a:cs typeface="Lato"/>
                <a:sym typeface="Lato"/>
                <a:hlinkClick r:id="rId4"/>
              </a:rPr>
              <a:t>http://www.dailytoreador.com/news/library-student-government-hoping-for-solution-to-expensive-book-prices/article_490647b8-36d1-11e8-a857-9325559e8187.html</a:t>
            </a:r>
            <a:r>
              <a:rPr lang="en" sz="1000" kern="0" dirty="0">
                <a:solidFill>
                  <a:srgbClr val="000000"/>
                </a:solidFill>
                <a:latin typeface="Lato"/>
                <a:ea typeface="Lato"/>
                <a:cs typeface="Lato"/>
                <a:sym typeface="Lato"/>
              </a:rPr>
              <a:t> </a:t>
            </a:r>
            <a:endParaRPr sz="1000" kern="0" dirty="0">
              <a:solidFill>
                <a:srgbClr val="000000"/>
              </a:solidFill>
              <a:latin typeface="Lato"/>
              <a:ea typeface="Lato"/>
              <a:cs typeface="Lato"/>
              <a:sym typeface="Lato"/>
            </a:endParaRPr>
          </a:p>
          <a:p>
            <a:pPr defTabSz="914378">
              <a:buClr>
                <a:srgbClr val="000000"/>
              </a:buClr>
            </a:pPr>
            <a:r>
              <a:rPr lang="en" sz="1000" u="sng" kern="0" dirty="0">
                <a:solidFill>
                  <a:srgbClr val="0277BD"/>
                </a:solidFill>
                <a:latin typeface="Arial"/>
                <a:cs typeface="Arial"/>
                <a:sym typeface="Arial"/>
                <a:hlinkClick r:id="rId5"/>
              </a:rPr>
              <a:t>https://www.nbcnews.com/feature/freshman-year/college-textbook-prices-have-risen-812-percent-1978-n399926</a:t>
            </a:r>
            <a:endParaRPr sz="1000" kern="0" dirty="0">
              <a:solidFill>
                <a:srgbClr val="000000"/>
              </a:solidFill>
              <a:latin typeface="Lato"/>
              <a:ea typeface="Lato"/>
              <a:cs typeface="Lato"/>
              <a:sym typeface="Lato"/>
            </a:endParaRPr>
          </a:p>
        </p:txBody>
      </p:sp>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dirty="0"/>
          </a:p>
        </p:txBody>
      </p:sp>
    </p:spTree>
    <p:extLst>
      <p:ext uri="{BB962C8B-B14F-4D97-AF65-F5344CB8AC3E}">
        <p14:creationId xmlns:p14="http://schemas.microsoft.com/office/powerpoint/2010/main" val="1403187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graphicFrame>
        <p:nvGraphicFramePr>
          <p:cNvPr id="558" name="Google Shape;558;p105"/>
          <p:cNvGraphicFramePr/>
          <p:nvPr>
            <p:extLst>
              <p:ext uri="{D42A27DB-BD31-4B8C-83A1-F6EECF244321}">
                <p14:modId xmlns:p14="http://schemas.microsoft.com/office/powerpoint/2010/main" val="4227182306"/>
              </p:ext>
            </p:extLst>
          </p:nvPr>
        </p:nvGraphicFramePr>
        <p:xfrm>
          <a:off x="1753513" y="1845428"/>
          <a:ext cx="5438648" cy="3561460"/>
        </p:xfrm>
        <a:graphic>
          <a:graphicData uri="http://schemas.openxmlformats.org/drawingml/2006/table">
            <a:tbl>
              <a:tblPr>
                <a:noFill/>
                <a:effectLst>
                  <a:outerShdw blurRad="50800" dist="38100" dir="2700000" algn="tl" rotWithShape="0">
                    <a:prstClr val="black">
                      <a:alpha val="40000"/>
                    </a:prstClr>
                  </a:outerShdw>
                </a:effectLst>
              </a:tblPr>
              <a:tblGrid>
                <a:gridCol w="3784255">
                  <a:extLst>
                    <a:ext uri="{9D8B030D-6E8A-4147-A177-3AD203B41FA5}">
                      <a16:colId xmlns:a16="http://schemas.microsoft.com/office/drawing/2014/main" val="20000"/>
                    </a:ext>
                  </a:extLst>
                </a:gridCol>
                <a:gridCol w="1654393">
                  <a:extLst>
                    <a:ext uri="{9D8B030D-6E8A-4147-A177-3AD203B41FA5}">
                      <a16:colId xmlns:a16="http://schemas.microsoft.com/office/drawing/2014/main" val="20001"/>
                    </a:ext>
                  </a:extLst>
                </a:gridCol>
              </a:tblGrid>
              <a:tr h="356146">
                <a:tc>
                  <a:txBody>
                    <a:bodyPr/>
                    <a:lstStyle/>
                    <a:p>
                      <a:pPr marL="0" lvl="0" indent="0" algn="r" rtl="0">
                        <a:spcBef>
                          <a:spcPts val="0"/>
                        </a:spcBef>
                        <a:spcAft>
                          <a:spcPts val="0"/>
                        </a:spcAft>
                        <a:buNone/>
                      </a:pPr>
                      <a:r>
                        <a:rPr lang="en" sz="2000" dirty="0"/>
                        <a:t>Tuition </a:t>
                      </a:r>
                      <a:endParaRPr sz="2000" dirty="0"/>
                    </a:p>
                  </a:txBody>
                  <a:tcPr marL="80776" marR="80776" marT="0" marB="0"/>
                </a:tc>
                <a:tc>
                  <a:txBody>
                    <a:bodyPr/>
                    <a:lstStyle/>
                    <a:p>
                      <a:pPr marL="0" lvl="0" indent="0" algn="r" rtl="0">
                        <a:lnSpc>
                          <a:spcPct val="115000"/>
                        </a:lnSpc>
                        <a:spcBef>
                          <a:spcPts val="0"/>
                        </a:spcBef>
                        <a:spcAft>
                          <a:spcPts val="0"/>
                        </a:spcAft>
                        <a:buNone/>
                      </a:pPr>
                      <a:r>
                        <a:rPr lang="en" sz="2000"/>
                        <a:t>61.65%</a:t>
                      </a:r>
                      <a:endParaRPr sz="2000"/>
                    </a:p>
                  </a:txBody>
                  <a:tcPr marL="80776" marR="80776" marT="0" marB="0"/>
                </a:tc>
                <a:extLst>
                  <a:ext uri="{0D108BD9-81ED-4DB2-BD59-A6C34878D82A}">
                    <a16:rowId xmlns:a16="http://schemas.microsoft.com/office/drawing/2014/main" val="10000"/>
                  </a:ext>
                </a:extLst>
              </a:tr>
              <a:tr h="356146">
                <a:tc>
                  <a:txBody>
                    <a:bodyPr/>
                    <a:lstStyle/>
                    <a:p>
                      <a:pPr marL="0" lvl="0" indent="0" algn="r" rtl="0">
                        <a:spcBef>
                          <a:spcPts val="0"/>
                        </a:spcBef>
                        <a:spcAft>
                          <a:spcPts val="0"/>
                        </a:spcAft>
                        <a:buNone/>
                      </a:pPr>
                      <a:r>
                        <a:rPr lang="en" sz="2000" b="1" dirty="0"/>
                        <a:t>Course materials </a:t>
                      </a:r>
                      <a:endParaRPr sz="2000" b="1" dirty="0"/>
                    </a:p>
                  </a:txBody>
                  <a:tcPr marL="80776" marR="80776" marT="0" marB="0"/>
                </a:tc>
                <a:tc>
                  <a:txBody>
                    <a:bodyPr/>
                    <a:lstStyle/>
                    <a:p>
                      <a:pPr marL="0" lvl="0" indent="0" algn="r" rtl="0">
                        <a:lnSpc>
                          <a:spcPct val="115000"/>
                        </a:lnSpc>
                        <a:spcBef>
                          <a:spcPts val="0"/>
                        </a:spcBef>
                        <a:spcAft>
                          <a:spcPts val="0"/>
                        </a:spcAft>
                        <a:buNone/>
                      </a:pPr>
                      <a:r>
                        <a:rPr lang="en" sz="2000" b="1" dirty="0"/>
                        <a:t>39.56%</a:t>
                      </a:r>
                      <a:endParaRPr sz="2000" b="1" dirty="0"/>
                    </a:p>
                  </a:txBody>
                  <a:tcPr marL="80776" marR="80776" marT="0" marB="0"/>
                </a:tc>
                <a:extLst>
                  <a:ext uri="{0D108BD9-81ED-4DB2-BD59-A6C34878D82A}">
                    <a16:rowId xmlns:a16="http://schemas.microsoft.com/office/drawing/2014/main" val="10001"/>
                  </a:ext>
                </a:extLst>
              </a:tr>
              <a:tr h="356146">
                <a:tc>
                  <a:txBody>
                    <a:bodyPr/>
                    <a:lstStyle/>
                    <a:p>
                      <a:pPr marL="0" lvl="0" indent="0" algn="r" rtl="0">
                        <a:spcBef>
                          <a:spcPts val="0"/>
                        </a:spcBef>
                        <a:spcAft>
                          <a:spcPts val="0"/>
                        </a:spcAft>
                        <a:buNone/>
                      </a:pPr>
                      <a:r>
                        <a:rPr lang="en" sz="2000"/>
                        <a:t>Housing costs </a:t>
                      </a:r>
                      <a:endParaRPr sz="2000"/>
                    </a:p>
                  </a:txBody>
                  <a:tcPr marL="80776" marR="80776" marT="0" marB="0"/>
                </a:tc>
                <a:tc>
                  <a:txBody>
                    <a:bodyPr/>
                    <a:lstStyle/>
                    <a:p>
                      <a:pPr marL="0" lvl="0" indent="0" algn="r" rtl="0">
                        <a:lnSpc>
                          <a:spcPct val="115000"/>
                        </a:lnSpc>
                        <a:spcBef>
                          <a:spcPts val="0"/>
                        </a:spcBef>
                        <a:spcAft>
                          <a:spcPts val="0"/>
                        </a:spcAft>
                        <a:buNone/>
                      </a:pPr>
                      <a:r>
                        <a:rPr lang="en" sz="2000"/>
                        <a:t>38.10%</a:t>
                      </a:r>
                      <a:endParaRPr sz="2000"/>
                    </a:p>
                  </a:txBody>
                  <a:tcPr marL="80776" marR="80776" marT="0" marB="0"/>
                </a:tc>
                <a:extLst>
                  <a:ext uri="{0D108BD9-81ED-4DB2-BD59-A6C34878D82A}">
                    <a16:rowId xmlns:a16="http://schemas.microsoft.com/office/drawing/2014/main" val="10002"/>
                  </a:ext>
                </a:extLst>
              </a:tr>
              <a:tr h="356146">
                <a:tc>
                  <a:txBody>
                    <a:bodyPr/>
                    <a:lstStyle/>
                    <a:p>
                      <a:pPr marL="0" lvl="0" indent="0" algn="r" rtl="0">
                        <a:spcBef>
                          <a:spcPts val="0"/>
                        </a:spcBef>
                        <a:spcAft>
                          <a:spcPts val="0"/>
                        </a:spcAft>
                        <a:buNone/>
                      </a:pPr>
                      <a:r>
                        <a:rPr lang="en" sz="2000"/>
                        <a:t>Food expenses </a:t>
                      </a:r>
                      <a:endParaRPr sz="2000"/>
                    </a:p>
                  </a:txBody>
                  <a:tcPr marL="80776" marR="80776" marT="0" marB="0"/>
                </a:tc>
                <a:tc>
                  <a:txBody>
                    <a:bodyPr/>
                    <a:lstStyle/>
                    <a:p>
                      <a:pPr marL="0" lvl="0" indent="0" algn="r" rtl="0">
                        <a:lnSpc>
                          <a:spcPct val="115000"/>
                        </a:lnSpc>
                        <a:spcBef>
                          <a:spcPts val="0"/>
                        </a:spcBef>
                        <a:spcAft>
                          <a:spcPts val="0"/>
                        </a:spcAft>
                        <a:buNone/>
                      </a:pPr>
                      <a:r>
                        <a:rPr lang="en" sz="2000"/>
                        <a:t>31.02%</a:t>
                      </a:r>
                      <a:endParaRPr sz="2000"/>
                    </a:p>
                  </a:txBody>
                  <a:tcPr marL="80776" marR="80776" marT="0" marB="0"/>
                </a:tc>
                <a:extLst>
                  <a:ext uri="{0D108BD9-81ED-4DB2-BD59-A6C34878D82A}">
                    <a16:rowId xmlns:a16="http://schemas.microsoft.com/office/drawing/2014/main" val="10003"/>
                  </a:ext>
                </a:extLst>
              </a:tr>
              <a:tr h="356146">
                <a:tc>
                  <a:txBody>
                    <a:bodyPr/>
                    <a:lstStyle/>
                    <a:p>
                      <a:pPr marL="0" lvl="0" indent="0" algn="r" rtl="0">
                        <a:spcBef>
                          <a:spcPts val="0"/>
                        </a:spcBef>
                        <a:spcAft>
                          <a:spcPts val="0"/>
                        </a:spcAft>
                        <a:buNone/>
                      </a:pPr>
                      <a:r>
                        <a:rPr lang="en" sz="2000"/>
                        <a:t>Living expenses </a:t>
                      </a:r>
                      <a:endParaRPr sz="2000"/>
                    </a:p>
                  </a:txBody>
                  <a:tcPr marL="80776" marR="80776" marT="0" marB="0"/>
                </a:tc>
                <a:tc>
                  <a:txBody>
                    <a:bodyPr/>
                    <a:lstStyle/>
                    <a:p>
                      <a:pPr marL="0" lvl="0" indent="0" algn="r" rtl="0">
                        <a:lnSpc>
                          <a:spcPct val="115000"/>
                        </a:lnSpc>
                        <a:spcBef>
                          <a:spcPts val="0"/>
                        </a:spcBef>
                        <a:spcAft>
                          <a:spcPts val="0"/>
                        </a:spcAft>
                        <a:buNone/>
                      </a:pPr>
                      <a:r>
                        <a:rPr lang="en" sz="2000"/>
                        <a:t>30.18%</a:t>
                      </a:r>
                      <a:endParaRPr sz="2000"/>
                    </a:p>
                  </a:txBody>
                  <a:tcPr marL="80776" marR="80776" marT="0" marB="0"/>
                </a:tc>
                <a:extLst>
                  <a:ext uri="{0D108BD9-81ED-4DB2-BD59-A6C34878D82A}">
                    <a16:rowId xmlns:a16="http://schemas.microsoft.com/office/drawing/2014/main" val="10004"/>
                  </a:ext>
                </a:extLst>
              </a:tr>
              <a:tr h="356146">
                <a:tc>
                  <a:txBody>
                    <a:bodyPr/>
                    <a:lstStyle/>
                    <a:p>
                      <a:pPr marL="0" lvl="0" indent="0" algn="r" rtl="0">
                        <a:spcBef>
                          <a:spcPts val="0"/>
                        </a:spcBef>
                        <a:spcAft>
                          <a:spcPts val="0"/>
                        </a:spcAft>
                        <a:buNone/>
                      </a:pPr>
                      <a:r>
                        <a:rPr lang="en" sz="2000"/>
                        <a:t>Transportation </a:t>
                      </a:r>
                      <a:endParaRPr sz="2000"/>
                    </a:p>
                  </a:txBody>
                  <a:tcPr marL="80776" marR="80776" marT="0" marB="0"/>
                </a:tc>
                <a:tc>
                  <a:txBody>
                    <a:bodyPr/>
                    <a:lstStyle/>
                    <a:p>
                      <a:pPr marL="0" lvl="0" indent="0" algn="r" rtl="0">
                        <a:lnSpc>
                          <a:spcPct val="115000"/>
                        </a:lnSpc>
                        <a:spcBef>
                          <a:spcPts val="0"/>
                        </a:spcBef>
                        <a:spcAft>
                          <a:spcPts val="0"/>
                        </a:spcAft>
                        <a:buNone/>
                      </a:pPr>
                      <a:r>
                        <a:rPr lang="en" sz="2000"/>
                        <a:t>18.49%</a:t>
                      </a:r>
                      <a:endParaRPr sz="2000"/>
                    </a:p>
                  </a:txBody>
                  <a:tcPr marL="80776" marR="80776" marT="0" marB="0"/>
                </a:tc>
                <a:extLst>
                  <a:ext uri="{0D108BD9-81ED-4DB2-BD59-A6C34878D82A}">
                    <a16:rowId xmlns:a16="http://schemas.microsoft.com/office/drawing/2014/main" val="10005"/>
                  </a:ext>
                </a:extLst>
              </a:tr>
              <a:tr h="356146">
                <a:tc>
                  <a:txBody>
                    <a:bodyPr/>
                    <a:lstStyle/>
                    <a:p>
                      <a:pPr marL="0" lvl="0" indent="0" algn="r" rtl="0">
                        <a:spcBef>
                          <a:spcPts val="0"/>
                        </a:spcBef>
                        <a:spcAft>
                          <a:spcPts val="0"/>
                        </a:spcAft>
                        <a:buNone/>
                      </a:pPr>
                      <a:r>
                        <a:rPr lang="en" sz="2000"/>
                        <a:t>Technology </a:t>
                      </a:r>
                      <a:endParaRPr sz="2000"/>
                    </a:p>
                  </a:txBody>
                  <a:tcPr marL="80776" marR="80776" marT="0" marB="0"/>
                </a:tc>
                <a:tc>
                  <a:txBody>
                    <a:bodyPr/>
                    <a:lstStyle/>
                    <a:p>
                      <a:pPr marL="0" lvl="0" indent="0" algn="r" rtl="0">
                        <a:lnSpc>
                          <a:spcPct val="115000"/>
                        </a:lnSpc>
                        <a:spcBef>
                          <a:spcPts val="0"/>
                        </a:spcBef>
                        <a:spcAft>
                          <a:spcPts val="0"/>
                        </a:spcAft>
                        <a:buNone/>
                      </a:pPr>
                      <a:r>
                        <a:rPr lang="en" sz="2000"/>
                        <a:t>15.45%</a:t>
                      </a:r>
                      <a:endParaRPr sz="2000"/>
                    </a:p>
                  </a:txBody>
                  <a:tcPr marL="80776" marR="80776" marT="0" marB="0"/>
                </a:tc>
                <a:extLst>
                  <a:ext uri="{0D108BD9-81ED-4DB2-BD59-A6C34878D82A}">
                    <a16:rowId xmlns:a16="http://schemas.microsoft.com/office/drawing/2014/main" val="10006"/>
                  </a:ext>
                </a:extLst>
              </a:tr>
              <a:tr h="356146">
                <a:tc>
                  <a:txBody>
                    <a:bodyPr/>
                    <a:lstStyle/>
                    <a:p>
                      <a:pPr marL="0" lvl="0" indent="0" algn="r" rtl="0">
                        <a:spcBef>
                          <a:spcPts val="0"/>
                        </a:spcBef>
                        <a:spcAft>
                          <a:spcPts val="0"/>
                        </a:spcAft>
                        <a:buNone/>
                      </a:pPr>
                      <a:r>
                        <a:rPr lang="en" sz="2000"/>
                        <a:t>Additional school supplies</a:t>
                      </a:r>
                      <a:endParaRPr sz="2000"/>
                    </a:p>
                  </a:txBody>
                  <a:tcPr marL="80776" marR="80776" marT="0" marB="0"/>
                </a:tc>
                <a:tc>
                  <a:txBody>
                    <a:bodyPr/>
                    <a:lstStyle/>
                    <a:p>
                      <a:pPr marL="0" lvl="0" indent="0" algn="r" rtl="0">
                        <a:lnSpc>
                          <a:spcPct val="115000"/>
                        </a:lnSpc>
                        <a:spcBef>
                          <a:spcPts val="0"/>
                        </a:spcBef>
                        <a:spcAft>
                          <a:spcPts val="0"/>
                        </a:spcAft>
                        <a:buNone/>
                      </a:pPr>
                      <a:r>
                        <a:rPr lang="en" sz="2000"/>
                        <a:t>7.66%</a:t>
                      </a:r>
                      <a:endParaRPr sz="2000"/>
                    </a:p>
                  </a:txBody>
                  <a:tcPr marL="80776" marR="80776" marT="0" marB="0"/>
                </a:tc>
                <a:extLst>
                  <a:ext uri="{0D108BD9-81ED-4DB2-BD59-A6C34878D82A}">
                    <a16:rowId xmlns:a16="http://schemas.microsoft.com/office/drawing/2014/main" val="10007"/>
                  </a:ext>
                </a:extLst>
              </a:tr>
              <a:tr h="356146">
                <a:tc>
                  <a:txBody>
                    <a:bodyPr/>
                    <a:lstStyle/>
                    <a:p>
                      <a:pPr marL="0" lvl="0" indent="0" algn="r" rtl="0">
                        <a:spcBef>
                          <a:spcPts val="0"/>
                        </a:spcBef>
                        <a:spcAft>
                          <a:spcPts val="0"/>
                        </a:spcAft>
                        <a:buNone/>
                      </a:pPr>
                      <a:r>
                        <a:rPr lang="en" sz="2000"/>
                        <a:t>Daycare </a:t>
                      </a:r>
                      <a:endParaRPr sz="2000"/>
                    </a:p>
                  </a:txBody>
                  <a:tcPr marL="80776" marR="80776" marT="0" marB="0"/>
                </a:tc>
                <a:tc>
                  <a:txBody>
                    <a:bodyPr/>
                    <a:lstStyle/>
                    <a:p>
                      <a:pPr marL="0" lvl="0" indent="0" algn="r" rtl="0">
                        <a:lnSpc>
                          <a:spcPct val="115000"/>
                        </a:lnSpc>
                        <a:spcBef>
                          <a:spcPts val="0"/>
                        </a:spcBef>
                        <a:spcAft>
                          <a:spcPts val="0"/>
                        </a:spcAft>
                        <a:buNone/>
                      </a:pPr>
                      <a:r>
                        <a:rPr lang="en" sz="2000"/>
                        <a:t>3.04%</a:t>
                      </a:r>
                      <a:endParaRPr sz="2000"/>
                    </a:p>
                  </a:txBody>
                  <a:tcPr marL="80776" marR="80776" marT="0" marB="0"/>
                </a:tc>
                <a:extLst>
                  <a:ext uri="{0D108BD9-81ED-4DB2-BD59-A6C34878D82A}">
                    <a16:rowId xmlns:a16="http://schemas.microsoft.com/office/drawing/2014/main" val="10008"/>
                  </a:ext>
                </a:extLst>
              </a:tr>
              <a:tr h="356146">
                <a:tc>
                  <a:txBody>
                    <a:bodyPr/>
                    <a:lstStyle/>
                    <a:p>
                      <a:pPr marL="0" lvl="0" indent="0" algn="r" rtl="0">
                        <a:spcBef>
                          <a:spcPts val="0"/>
                        </a:spcBef>
                        <a:spcAft>
                          <a:spcPts val="0"/>
                        </a:spcAft>
                        <a:buNone/>
                      </a:pPr>
                      <a:r>
                        <a:rPr lang="en" sz="2000"/>
                        <a:t>Other</a:t>
                      </a:r>
                      <a:endParaRPr sz="2000"/>
                    </a:p>
                  </a:txBody>
                  <a:tcPr marL="80776" marR="80776" marT="0" marB="0"/>
                </a:tc>
                <a:tc>
                  <a:txBody>
                    <a:bodyPr/>
                    <a:lstStyle/>
                    <a:p>
                      <a:pPr marL="0" lvl="0" indent="0" algn="r" rtl="0">
                        <a:lnSpc>
                          <a:spcPct val="115000"/>
                        </a:lnSpc>
                        <a:spcBef>
                          <a:spcPts val="0"/>
                        </a:spcBef>
                        <a:spcAft>
                          <a:spcPts val="0"/>
                        </a:spcAft>
                        <a:buNone/>
                      </a:pPr>
                      <a:r>
                        <a:rPr lang="en" sz="2000" dirty="0"/>
                        <a:t>2.16%</a:t>
                      </a:r>
                      <a:endParaRPr sz="2000" dirty="0"/>
                    </a:p>
                  </a:txBody>
                  <a:tcPr marL="80776" marR="80776" marT="0" marB="0"/>
                </a:tc>
                <a:extLst>
                  <a:ext uri="{0D108BD9-81ED-4DB2-BD59-A6C34878D82A}">
                    <a16:rowId xmlns:a16="http://schemas.microsoft.com/office/drawing/2014/main" val="10009"/>
                  </a:ext>
                </a:extLst>
              </a:tr>
            </a:tbl>
          </a:graphicData>
        </a:graphic>
      </p:graphicFrame>
      <p:sp>
        <p:nvSpPr>
          <p:cNvPr id="559" name="Google Shape;559;p105"/>
          <p:cNvSpPr txBox="1">
            <a:spLocks noGrp="1"/>
          </p:cNvSpPr>
          <p:nvPr>
            <p:ph type="title"/>
          </p:nvPr>
        </p:nvSpPr>
        <p:spPr>
          <a:prstGeom prst="rect">
            <a:avLst/>
          </a:prstGeom>
        </p:spPr>
        <p:txBody>
          <a:bodyPr spcFirstLastPara="1" vert="horz" wrap="square" lIns="68569" tIns="68569" rIns="68569" bIns="68569" numCol="1" anchor="b" anchorCtr="0" compatLnSpc="1">
            <a:prstTxWarp prst="textNoShape">
              <a:avLst/>
            </a:prstTxWarp>
            <a:noAutofit/>
          </a:bodyPr>
          <a:lstStyle/>
          <a:p>
            <a:pPr algn="ctr"/>
            <a:r>
              <a:rPr lang="en" dirty="0"/>
              <a:t>What are your biggest cost challenges as a student?</a:t>
            </a:r>
            <a:endParaRPr dirty="0"/>
          </a:p>
        </p:txBody>
      </p:sp>
      <p:sp>
        <p:nvSpPr>
          <p:cNvPr id="2" name="Content Placeholder 1"/>
          <p:cNvSpPr>
            <a:spLocks noGrp="1"/>
          </p:cNvSpPr>
          <p:nvPr>
            <p:ph idx="1"/>
          </p:nvPr>
        </p:nvSpPr>
        <p:spPr/>
        <p:txBody>
          <a:bodyPr/>
          <a:lstStyle/>
          <a:p>
            <a:endParaRPr lang="en-US"/>
          </a:p>
        </p:txBody>
      </p:sp>
      <p:sp>
        <p:nvSpPr>
          <p:cNvPr id="560" name="Google Shape;560;p105"/>
          <p:cNvSpPr/>
          <p:nvPr/>
        </p:nvSpPr>
        <p:spPr>
          <a:xfrm>
            <a:off x="3476154" y="6019856"/>
            <a:ext cx="4964175" cy="259650"/>
          </a:xfrm>
          <a:prstGeom prst="rect">
            <a:avLst/>
          </a:prstGeom>
          <a:noFill/>
          <a:ln>
            <a:noFill/>
          </a:ln>
        </p:spPr>
        <p:txBody>
          <a:bodyPr spcFirstLastPara="1" wrap="square" lIns="14288" tIns="14288" rIns="14288" bIns="14288" anchor="ctr" anchorCtr="0">
            <a:noAutofit/>
          </a:bodyPr>
          <a:lstStyle/>
          <a:p>
            <a:pPr algn="r" defTabSz="914378">
              <a:buClr>
                <a:srgbClr val="363744"/>
              </a:buClr>
              <a:buSzPts val="1000"/>
            </a:pPr>
            <a:r>
              <a:rPr lang="en" sz="900" kern="0" dirty="0">
                <a:solidFill>
                  <a:srgbClr val="363744"/>
                </a:solidFill>
                <a:latin typeface="Avenir"/>
                <a:ea typeface="Avenir"/>
                <a:cs typeface="Avenir"/>
                <a:sym typeface="Avenir"/>
              </a:rPr>
              <a:t>Student Watch: Attitudes &amp; Behaviors toward Course Materials. 2017-18 Report</a:t>
            </a:r>
            <a:endParaRPr sz="900" kern="0" dirty="0">
              <a:solidFill>
                <a:srgbClr val="000000"/>
              </a:solidFill>
              <a:latin typeface="Arial"/>
              <a:cs typeface="Arial"/>
              <a:sym typeface="Arial"/>
            </a:endParaRPr>
          </a:p>
        </p:txBody>
      </p:sp>
    </p:spTree>
    <p:extLst>
      <p:ext uri="{BB962C8B-B14F-4D97-AF65-F5344CB8AC3E}">
        <p14:creationId xmlns:p14="http://schemas.microsoft.com/office/powerpoint/2010/main" val="41868725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SU Blues">
  <a:themeElements>
    <a:clrScheme name="Custom test">
      <a:dk1>
        <a:srgbClr val="000000"/>
      </a:dk1>
      <a:lt1>
        <a:srgbClr val="FFFFFF"/>
      </a:lt1>
      <a:dk2>
        <a:srgbClr val="00338E"/>
      </a:dk2>
      <a:lt2>
        <a:srgbClr val="A47700"/>
      </a:lt2>
      <a:accent1>
        <a:srgbClr val="00338E"/>
      </a:accent1>
      <a:accent2>
        <a:srgbClr val="A47700"/>
      </a:accent2>
      <a:accent3>
        <a:srgbClr val="3D1152"/>
      </a:accent3>
      <a:accent4>
        <a:srgbClr val="FFFFFF"/>
      </a:accent4>
      <a:accent5>
        <a:srgbClr val="00728B"/>
      </a:accent5>
      <a:accent6>
        <a:srgbClr val="97999B"/>
      </a:accent6>
      <a:hlink>
        <a:srgbClr val="00728B"/>
      </a:hlink>
      <a:folHlink>
        <a:srgbClr val="97999B"/>
      </a:folHlink>
    </a:clrScheme>
    <a:fontScheme name="WSU">
      <a:majorFont>
        <a:latin typeface="Cambria"/>
        <a:ea typeface=""/>
        <a:cs typeface=""/>
      </a:majorFont>
      <a:minorFont>
        <a:latin typeface="Arial"/>
        <a:ea typeface=""/>
        <a:cs typeface=""/>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spDef>
      <a:spPr bwMode="auto">
        <a:solidFill>
          <a:schemeClr val="accent2">
            <a:lumMod val="40000"/>
            <a:lumOff val="60000"/>
          </a:schemeClr>
        </a:solidFill>
        <a:ln w="12700" cap="sq" algn="ctr">
          <a:solidFill>
            <a:schemeClr val="tx1"/>
          </a:solidFill>
          <a:miter lim="800000"/>
          <a:headEnd/>
          <a:tailEnd/>
        </a:ln>
        <a:effectLst/>
      </a:spPr>
      <a:bodyPr wrap="none" rtlCol="0" anchor="ctr"/>
      <a:lstStyle>
        <a:defPPr algn="ctr">
          <a:defRPr sz="1600" dirty="0" smtClean="0">
            <a:solidFill>
              <a:schemeClr val="bg1"/>
            </a:solidFill>
            <a:latin typeface="+mn-lt"/>
          </a:defRPr>
        </a:defPPr>
      </a:lstStyle>
    </a:spDef>
    <a:lnDef>
      <a:spPr bwMode="auto">
        <a:solidFill>
          <a:schemeClr val="accent2"/>
        </a:solidFill>
        <a:ln w="19050" cap="sq" cmpd="sng" algn="ctr">
          <a:solidFill>
            <a:schemeClr val="tx1"/>
          </a:solidFill>
          <a:prstDash val="solid"/>
          <a:round/>
          <a:headEnd type="triangle" w="med" len="med"/>
          <a:tailEnd type="triangle" w="med" len="med"/>
        </a:ln>
        <a:effectLst/>
      </a:spPr>
      <a:bodyPr/>
      <a:lstStyle/>
    </a:lnDef>
    <a:txDef>
      <a:spPr>
        <a:noFill/>
      </a:spPr>
      <a:bodyPr wrap="none" rtlCol="0">
        <a:noAutofit/>
      </a:bodyPr>
      <a:lstStyle>
        <a:defPPr algn="ctr">
          <a:defRPr sz="1600" dirty="0" err="1" smtClean="0"/>
        </a:defPPr>
      </a:lstStyle>
    </a:txDef>
  </a:objectDefaults>
  <a:extraClrSchemeLst/>
</a:theme>
</file>

<file path=ppt/theme/theme2.xml><?xml version="1.0" encoding="utf-8"?>
<a:theme xmlns:a="http://schemas.openxmlformats.org/drawingml/2006/main" name="1_WSU Blues">
  <a:themeElements>
    <a:clrScheme name="Custom test">
      <a:dk1>
        <a:srgbClr val="000000"/>
      </a:dk1>
      <a:lt1>
        <a:srgbClr val="FFFFFF"/>
      </a:lt1>
      <a:dk2>
        <a:srgbClr val="00338E"/>
      </a:dk2>
      <a:lt2>
        <a:srgbClr val="A47700"/>
      </a:lt2>
      <a:accent1>
        <a:srgbClr val="00338E"/>
      </a:accent1>
      <a:accent2>
        <a:srgbClr val="A47700"/>
      </a:accent2>
      <a:accent3>
        <a:srgbClr val="3D1152"/>
      </a:accent3>
      <a:accent4>
        <a:srgbClr val="FFFFFF"/>
      </a:accent4>
      <a:accent5>
        <a:srgbClr val="00728B"/>
      </a:accent5>
      <a:accent6>
        <a:srgbClr val="97999B"/>
      </a:accent6>
      <a:hlink>
        <a:srgbClr val="00728B"/>
      </a:hlink>
      <a:folHlink>
        <a:srgbClr val="97999B"/>
      </a:folHlink>
    </a:clrScheme>
    <a:fontScheme name="WSU">
      <a:majorFont>
        <a:latin typeface="Cambria"/>
        <a:ea typeface=""/>
        <a:cs typeface=""/>
      </a:majorFont>
      <a:minorFont>
        <a:latin typeface="Arial"/>
        <a:ea typeface=""/>
        <a:cs typeface=""/>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spDef>
      <a:spPr bwMode="auto">
        <a:solidFill>
          <a:schemeClr val="accent2">
            <a:lumMod val="40000"/>
            <a:lumOff val="60000"/>
          </a:schemeClr>
        </a:solidFill>
        <a:ln w="12700" cap="sq" algn="ctr">
          <a:solidFill>
            <a:schemeClr val="tx1"/>
          </a:solidFill>
          <a:miter lim="800000"/>
          <a:headEnd/>
          <a:tailEnd/>
        </a:ln>
        <a:effectLst/>
      </a:spPr>
      <a:bodyPr wrap="none" rtlCol="0" anchor="ctr"/>
      <a:lstStyle>
        <a:defPPr algn="ctr">
          <a:defRPr sz="1600" dirty="0" smtClean="0">
            <a:solidFill>
              <a:schemeClr val="bg1"/>
            </a:solidFill>
            <a:latin typeface="+mn-lt"/>
          </a:defRPr>
        </a:defPPr>
      </a:lstStyle>
    </a:spDef>
    <a:lnDef>
      <a:spPr bwMode="auto">
        <a:solidFill>
          <a:schemeClr val="accent2"/>
        </a:solidFill>
        <a:ln w="19050" cap="sq" cmpd="sng" algn="ctr">
          <a:solidFill>
            <a:schemeClr val="tx1"/>
          </a:solidFill>
          <a:prstDash val="solid"/>
          <a:round/>
          <a:headEnd type="triangle" w="med" len="med"/>
          <a:tailEnd type="triangle" w="med" len="med"/>
        </a:ln>
        <a:effectLst/>
      </a:spPr>
      <a:bodyPr/>
      <a:lstStyle/>
    </a:lnDef>
    <a:txDef>
      <a:spPr>
        <a:noFill/>
      </a:spPr>
      <a:bodyPr wrap="none" rtlCol="0">
        <a:noAutofit/>
      </a:bodyPr>
      <a:lstStyle>
        <a:defPPr algn="ctr">
          <a:defRPr sz="1600" dirty="0" err="1" smtClean="0"/>
        </a:defPPr>
      </a:lstStyle>
    </a:txDef>
  </a:objectDefaults>
  <a:extraClrSchemeLst/>
</a:theme>
</file>

<file path=ppt/theme/theme3.xml><?xml version="1.0" encoding="utf-8"?>
<a:theme xmlns:a="http://schemas.openxmlformats.org/drawingml/2006/main" name="2_WSU Blues">
  <a:themeElements>
    <a:clrScheme name="Custom test">
      <a:dk1>
        <a:srgbClr val="000000"/>
      </a:dk1>
      <a:lt1>
        <a:srgbClr val="FFFFFF"/>
      </a:lt1>
      <a:dk2>
        <a:srgbClr val="00338E"/>
      </a:dk2>
      <a:lt2>
        <a:srgbClr val="A47700"/>
      </a:lt2>
      <a:accent1>
        <a:srgbClr val="00338E"/>
      </a:accent1>
      <a:accent2>
        <a:srgbClr val="A47700"/>
      </a:accent2>
      <a:accent3>
        <a:srgbClr val="3D1152"/>
      </a:accent3>
      <a:accent4>
        <a:srgbClr val="FFFFFF"/>
      </a:accent4>
      <a:accent5>
        <a:srgbClr val="00728B"/>
      </a:accent5>
      <a:accent6>
        <a:srgbClr val="97999B"/>
      </a:accent6>
      <a:hlink>
        <a:srgbClr val="00728B"/>
      </a:hlink>
      <a:folHlink>
        <a:srgbClr val="97999B"/>
      </a:folHlink>
    </a:clrScheme>
    <a:fontScheme name="WSU">
      <a:majorFont>
        <a:latin typeface="Cambria"/>
        <a:ea typeface=""/>
        <a:cs typeface=""/>
      </a:majorFont>
      <a:minorFont>
        <a:latin typeface="Arial"/>
        <a:ea typeface=""/>
        <a:cs typeface=""/>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spDef>
      <a:spPr bwMode="auto">
        <a:solidFill>
          <a:schemeClr val="accent2">
            <a:lumMod val="40000"/>
            <a:lumOff val="60000"/>
          </a:schemeClr>
        </a:solidFill>
        <a:ln w="12700" cap="sq" algn="ctr">
          <a:solidFill>
            <a:schemeClr val="tx1"/>
          </a:solidFill>
          <a:miter lim="800000"/>
          <a:headEnd/>
          <a:tailEnd/>
        </a:ln>
        <a:effectLst/>
      </a:spPr>
      <a:bodyPr wrap="none" rtlCol="0" anchor="ctr"/>
      <a:lstStyle>
        <a:defPPr algn="ctr">
          <a:defRPr sz="1600" dirty="0" smtClean="0">
            <a:solidFill>
              <a:schemeClr val="bg1"/>
            </a:solidFill>
            <a:latin typeface="+mn-lt"/>
          </a:defRPr>
        </a:defPPr>
      </a:lstStyle>
    </a:spDef>
    <a:lnDef>
      <a:spPr bwMode="auto">
        <a:solidFill>
          <a:schemeClr val="accent2"/>
        </a:solidFill>
        <a:ln w="19050" cap="sq" cmpd="sng" algn="ctr">
          <a:solidFill>
            <a:schemeClr val="tx1"/>
          </a:solidFill>
          <a:prstDash val="solid"/>
          <a:round/>
          <a:headEnd type="triangle" w="med" len="med"/>
          <a:tailEnd type="triangle" w="med" len="med"/>
        </a:ln>
        <a:effectLst/>
      </a:spPr>
      <a:bodyPr/>
      <a:lstStyle/>
    </a:lnDef>
    <a:txDef>
      <a:spPr>
        <a:noFill/>
      </a:spPr>
      <a:bodyPr wrap="none" rtlCol="0">
        <a:noAutofit/>
      </a:bodyPr>
      <a:lstStyle>
        <a:defPPr algn="ctr">
          <a:defRPr sz="1600" dirty="0" err="1" smtClean="0"/>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4724</TotalTime>
  <Words>2474</Words>
  <Application>Microsoft Office PowerPoint</Application>
  <PresentationFormat>On-screen Show (4:3)</PresentationFormat>
  <Paragraphs>302</Paragraphs>
  <Slides>32</Slides>
  <Notes>15</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32</vt:i4>
      </vt:variant>
    </vt:vector>
  </HeadingPairs>
  <TitlesOfParts>
    <vt:vector size="45" baseType="lpstr">
      <vt:lpstr>Arial</vt:lpstr>
      <vt:lpstr>Avenir</vt:lpstr>
      <vt:lpstr>Calibri</vt:lpstr>
      <vt:lpstr>Cambria</vt:lpstr>
      <vt:lpstr>Courier New</vt:lpstr>
      <vt:lpstr>Georgia</vt:lpstr>
      <vt:lpstr>Lato</vt:lpstr>
      <vt:lpstr>Roboto</vt:lpstr>
      <vt:lpstr>Verdana</vt:lpstr>
      <vt:lpstr>Wingdings</vt:lpstr>
      <vt:lpstr>WSU Blues</vt:lpstr>
      <vt:lpstr>1_WSU Blues</vt:lpstr>
      <vt:lpstr>2_WSU Blues</vt:lpstr>
      <vt:lpstr>Legislative Briefings </vt:lpstr>
      <vt:lpstr>Open Educational Resources Legislative Event</vt:lpstr>
      <vt:lpstr> </vt:lpstr>
      <vt:lpstr>Welcome and Introductions </vt:lpstr>
      <vt:lpstr>The Problem</vt:lpstr>
      <vt:lpstr>PowerPoint Presentation</vt:lpstr>
      <vt:lpstr>Consumer Prices 2006 - 2016</vt:lpstr>
      <vt:lpstr>PowerPoint Presentation</vt:lpstr>
      <vt:lpstr>What are your biggest cost challenges as a student?</vt:lpstr>
      <vt:lpstr>PowerPoint Presentation</vt:lpstr>
      <vt:lpstr>We need to do more …</vt:lpstr>
      <vt:lpstr>PowerPoint Presentation</vt:lpstr>
      <vt:lpstr>OER: Not just textbooks</vt:lpstr>
      <vt:lpstr>Common Approaches</vt:lpstr>
      <vt:lpstr>Benefits and Barriers to Students</vt:lpstr>
      <vt:lpstr>Benefits to Faculty </vt:lpstr>
      <vt:lpstr>Benefits to Colleges and the State</vt:lpstr>
      <vt:lpstr>WSU Library Open Education Resources Initiative</vt:lpstr>
      <vt:lpstr>OER Project Funded by MA DHE Higher Education Innovation Fund (HEIF)</vt:lpstr>
      <vt:lpstr>PowerPoint Presentation</vt:lpstr>
      <vt:lpstr>MA DHE OER Project Outcomes</vt:lpstr>
      <vt:lpstr>Student Perspectives</vt:lpstr>
      <vt:lpstr>Faculty Perspectives</vt:lpstr>
      <vt:lpstr>Faculty Perspective: Mim and Elizabeth</vt:lpstr>
      <vt:lpstr>OER Examples</vt:lpstr>
      <vt:lpstr>What We Did: Organizational Behavior A required 300-level course for Business majors</vt:lpstr>
      <vt:lpstr>We teach Organizational Behavior in a way that is fully consistent with our goals for the course and our understanding of the topic.</vt:lpstr>
      <vt:lpstr>What We Did: Negotiation A 300-level elective course for Business majors</vt:lpstr>
      <vt:lpstr>What We Did: Strategy The capstone course for Business majors</vt:lpstr>
      <vt:lpstr>Resources</vt:lpstr>
      <vt:lpstr>Faculty Perspective: Gaelan Benway</vt:lpstr>
      <vt:lpstr>Questions and 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Marilyn Billings</dc:creator>
  <cp:lastModifiedBy>Awkward, Robert (DHE)</cp:lastModifiedBy>
  <cp:revision>82</cp:revision>
  <cp:lastPrinted>2019-12-05T20:05:06Z</cp:lastPrinted>
  <dcterms:created xsi:type="dcterms:W3CDTF">2019-10-23T17:54:13Z</dcterms:created>
  <dcterms:modified xsi:type="dcterms:W3CDTF">2020-03-05T17:17:12Z</dcterms:modified>
</cp:coreProperties>
</file>